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9" r:id="rId2"/>
    <p:sldMasterId id="2147483671" r:id="rId3"/>
  </p:sldMasterIdLst>
  <p:notesMasterIdLst>
    <p:notesMasterId r:id="rId16"/>
  </p:notesMasterIdLst>
  <p:sldIdLst>
    <p:sldId id="282" r:id="rId4"/>
    <p:sldId id="261" r:id="rId5"/>
    <p:sldId id="256" r:id="rId6"/>
    <p:sldId id="276" r:id="rId7"/>
    <p:sldId id="259" r:id="rId8"/>
    <p:sldId id="258" r:id="rId9"/>
    <p:sldId id="283" r:id="rId10"/>
    <p:sldId id="284" r:id="rId11"/>
    <p:sldId id="285" r:id="rId12"/>
    <p:sldId id="264" r:id="rId13"/>
    <p:sldId id="267" r:id="rId14"/>
    <p:sldId id="281" r:id="rId15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A389"/>
    <a:srgbClr val="6B8F78"/>
    <a:srgbClr val="1E628F"/>
    <a:srgbClr val="72A5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65" autoAdjust="0"/>
    <p:restoredTop sz="96132"/>
  </p:normalViewPr>
  <p:slideViewPr>
    <p:cSldViewPr snapToGrid="0" showGuides="1">
      <p:cViewPr>
        <p:scale>
          <a:sx n="129" d="100"/>
          <a:sy n="129" d="100"/>
        </p:scale>
        <p:origin x="968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AF11A4-F102-5F48-97A9-9EADAC7812AD}" type="datetimeFigureOut">
              <a:rPr lang="en-US" smtClean="0"/>
              <a:t>5/31/25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C7A12C-7894-C042-BFEE-A8824C408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254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7A12C-7894-C042-BFEE-A8824C40846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3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6.svg"/><Relationship Id="rId7" Type="http://schemas.openxmlformats.org/officeDocument/2006/relationships/image" Target="../media/image2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Relationship Id="rId9" Type="http://schemas.openxmlformats.org/officeDocument/2006/relationships/image" Target="../media/image28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7" Type="http://schemas.openxmlformats.org/officeDocument/2006/relationships/image" Target="../media/image16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6.svg"/><Relationship Id="rId7" Type="http://schemas.openxmlformats.org/officeDocument/2006/relationships/image" Target="../media/image20.sv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9.png"/><Relationship Id="rId11" Type="http://schemas.openxmlformats.org/officeDocument/2006/relationships/image" Target="../media/image22.svg"/><Relationship Id="rId5" Type="http://schemas.openxmlformats.org/officeDocument/2006/relationships/image" Target="../media/image18.svg"/><Relationship Id="rId10" Type="http://schemas.openxmlformats.org/officeDocument/2006/relationships/image" Target="../media/image21.png"/><Relationship Id="rId4" Type="http://schemas.openxmlformats.org/officeDocument/2006/relationships/image" Target="../media/image17.png"/><Relationship Id="rId9" Type="http://schemas.openxmlformats.org/officeDocument/2006/relationships/image" Target="../media/image16.sv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34.svg"/><Relationship Id="rId7" Type="http://schemas.openxmlformats.org/officeDocument/2006/relationships/image" Target="../media/image26.sv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5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Relationship Id="rId9" Type="http://schemas.openxmlformats.org/officeDocument/2006/relationships/image" Target="../media/image28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6.svg"/><Relationship Id="rId7" Type="http://schemas.openxmlformats.org/officeDocument/2006/relationships/image" Target="../media/image20.sv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9.png"/><Relationship Id="rId11" Type="http://schemas.openxmlformats.org/officeDocument/2006/relationships/image" Target="../media/image22.svg"/><Relationship Id="rId5" Type="http://schemas.openxmlformats.org/officeDocument/2006/relationships/image" Target="../media/image18.svg"/><Relationship Id="rId10" Type="http://schemas.openxmlformats.org/officeDocument/2006/relationships/image" Target="../media/image21.png"/><Relationship Id="rId4" Type="http://schemas.openxmlformats.org/officeDocument/2006/relationships/image" Target="../media/image17.png"/><Relationship Id="rId9" Type="http://schemas.openxmlformats.org/officeDocument/2006/relationships/image" Target="../media/image16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0.svg"/><Relationship Id="rId4" Type="http://schemas.openxmlformats.org/officeDocument/2006/relationships/image" Target="../media/image39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0.svg"/><Relationship Id="rId4" Type="http://schemas.openxmlformats.org/officeDocument/2006/relationships/image" Target="../media/image39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7" Type="http://schemas.openxmlformats.org/officeDocument/2006/relationships/image" Target="../media/image16.sv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0.svg"/><Relationship Id="rId7" Type="http://schemas.openxmlformats.org/officeDocument/2006/relationships/image" Target="../media/image20.sv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9.png"/><Relationship Id="rId11" Type="http://schemas.openxmlformats.org/officeDocument/2006/relationships/image" Target="../media/image22.svg"/><Relationship Id="rId5" Type="http://schemas.openxmlformats.org/officeDocument/2006/relationships/image" Target="../media/image18.svg"/><Relationship Id="rId10" Type="http://schemas.openxmlformats.org/officeDocument/2006/relationships/image" Target="../media/image21.png"/><Relationship Id="rId4" Type="http://schemas.openxmlformats.org/officeDocument/2006/relationships/image" Target="../media/image17.png"/><Relationship Id="rId9" Type="http://schemas.openxmlformats.org/officeDocument/2006/relationships/image" Target="../media/image16.sv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40.svg"/><Relationship Id="rId7" Type="http://schemas.openxmlformats.org/officeDocument/2006/relationships/image" Target="../media/image26.sv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5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Relationship Id="rId9" Type="http://schemas.openxmlformats.org/officeDocument/2006/relationships/image" Target="../media/image28.sv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svg"/><Relationship Id="rId7" Type="http://schemas.openxmlformats.org/officeDocument/2006/relationships/image" Target="../media/image2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11" Type="http://schemas.openxmlformats.org/officeDocument/2006/relationships/image" Target="../media/image22.svg"/><Relationship Id="rId5" Type="http://schemas.openxmlformats.org/officeDocument/2006/relationships/image" Target="../media/image18.svg"/><Relationship Id="rId10" Type="http://schemas.openxmlformats.org/officeDocument/2006/relationships/image" Target="../media/image21.png"/><Relationship Id="rId4" Type="http://schemas.openxmlformats.org/officeDocument/2006/relationships/image" Target="../media/image17.png"/><Relationship Id="rId9" Type="http://schemas.openxmlformats.org/officeDocument/2006/relationships/image" Target="../media/image1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CDC2DC8-1595-44EF-BFD9-634D72F2F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B22976C-28C1-4BC5-9217-130437DA3E0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10204" y="-38100"/>
            <a:ext cx="816086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B7F358-4A36-4EC0-83AD-F14439D75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06CAEA-0089-48B7-9CD1-43C041B74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1100957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49B80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4B772CFF-81A1-4F2A-A9F8-4FEB1A48E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024699"/>
            <a:ext cx="3356291" cy="1071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74D8A24-A315-4944-9867-C1DA065734D9}"/>
              </a:ext>
            </a:extLst>
          </p:cNvPr>
          <p:cNvSpPr/>
          <p:nvPr userDrawn="1"/>
        </p:nvSpPr>
        <p:spPr>
          <a:xfrm rot="5400000">
            <a:off x="-1265238" y="2854962"/>
            <a:ext cx="2895600" cy="365125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3" name="Подзаголовок 2">
            <a:extLst>
              <a:ext uri="{FF2B5EF4-FFF2-40B4-BE49-F238E27FC236}">
                <a16:creationId xmlns:a16="http://schemas.microsoft.com/office/drawing/2014/main" id="{6B2E5A99-BFD6-4694-9C56-3AC298D88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788" y="3246122"/>
            <a:ext cx="3356292" cy="10715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749B80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8BF817F-52BB-442A-8FFF-A25989AA8C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3395780" y="-1153159"/>
            <a:ext cx="7310519" cy="6858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548A929-0234-4EEB-B329-01E890F4A54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34146" y="4688359"/>
            <a:ext cx="436033" cy="436033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AB49530-6DA7-4F35-9514-8BE833DAD44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7882" y="5332931"/>
            <a:ext cx="673100" cy="67310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FFE99A0E-2129-4E57-9789-F25B42D14CD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49913" y="323532"/>
            <a:ext cx="711899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17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390CC9A-347F-4696-B90E-12366BD421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CF3A619-A762-4B38-8E0F-2DAE159B466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38237" y="-46567"/>
            <a:ext cx="816086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B7F358-4A36-4EC0-83AD-F14439D75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06CAEA-0089-48B7-9CD1-43C041B74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1341071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B0713A2-3A3E-479C-B2D8-A8A8B59E54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E5465B1-A71B-4D1A-9B20-033F0C9588A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80970" y="711200"/>
            <a:ext cx="8160860" cy="6858000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38725C72-9063-401F-809F-74DD8740A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563563"/>
            <a:ext cx="5120640" cy="1655762"/>
          </a:xfrm>
          <a:prstGeom prst="rect">
            <a:avLst/>
          </a:prstGeom>
        </p:spPr>
        <p:txBody>
          <a:bodyPr anchor="t"/>
          <a:lstStyle>
            <a:lvl1pPr algn="l">
              <a:defRPr sz="4800" b="1" u="none" strike="noStrike">
                <a:solidFill>
                  <a:schemeClr val="bg1"/>
                </a:solidFill>
                <a:effectLst/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13BC47E2-CA0B-45E8-8ECA-07D53CEC8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2413317"/>
            <a:ext cx="5120640" cy="38960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378D3E39-E01C-487E-8242-FBB59F110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563562"/>
            <a:ext cx="5552440" cy="57457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938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2">
            <a:extLst>
              <a:ext uri="{FF2B5EF4-FFF2-40B4-BE49-F238E27FC236}">
                <a16:creationId xmlns:a16="http://schemas.microsoft.com/office/drawing/2014/main" id="{DE73C139-D57D-48B3-B634-EEDEB3C77FD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532062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  <a:solidFill>
            <a:srgbClr val="72A5CE"/>
          </a:solidFill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2A5CE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40BC3B13-ADD8-4A96-BA31-E2D2E2268B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563563"/>
            <a:ext cx="5120640" cy="1655762"/>
          </a:xfrm>
          <a:prstGeom prst="rect">
            <a:avLst/>
          </a:prstGeom>
        </p:spPr>
        <p:txBody>
          <a:bodyPr anchor="t"/>
          <a:lstStyle>
            <a:lvl1pPr algn="l">
              <a:defRPr sz="4800" b="1" u="none" strike="noStrike">
                <a:solidFill>
                  <a:schemeClr val="tx1"/>
                </a:solidFill>
                <a:effectLst/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14A78A83-CE00-402B-8F3A-A4A908373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2413318"/>
            <a:ext cx="5120640" cy="376364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D0FF8FCB-7D6B-4BF0-A980-F1007F0E7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563562"/>
            <a:ext cx="5257800" cy="56133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9B3337A-2127-4A09-9DA9-088D83920078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545860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2A5CE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AA7E8F52-96D2-4A1B-AE6A-40A7150C31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442249" y="914400"/>
            <a:ext cx="7397057" cy="6858000"/>
          </a:xfrm>
          <a:prstGeom prst="rect">
            <a:avLst/>
          </a:prstGeom>
        </p:spPr>
      </p:pic>
      <p:sp>
        <p:nvSpPr>
          <p:cNvPr id="22" name="Заголовок 1">
            <a:extLst>
              <a:ext uri="{FF2B5EF4-FFF2-40B4-BE49-F238E27FC236}">
                <a16:creationId xmlns:a16="http://schemas.microsoft.com/office/drawing/2014/main" id="{E89D047B-7CBB-4256-AE89-B70A8BAAF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81600" cy="1325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61AEE2F4-3150-4558-BBAB-90CE35BBC2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3AE18B6B-9355-4E0C-9EE6-2AC62F951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C9A6B1D-B9A0-4A34-A547-56B7EAA74483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791EAE45-7CEB-4BAB-A77A-ACA04C42ABE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312" y="158747"/>
            <a:ext cx="1733120" cy="159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758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49B80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702F980-77F1-4034-99A9-ED911C070E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61449" y="3634293"/>
            <a:ext cx="11268075" cy="5838825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EB4FCC4B-C0D0-4C37-95B6-B8FBB88A3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47164" cy="1325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F5CAFBB7-69A1-422F-9EDB-FEFCFD81EA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787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4B13095-225E-4E37-8E0E-C0A30DFBCC22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rgbClr val="72A5CE"/>
              </a:solidFill>
            </a:endParaRPr>
          </a:p>
        </p:txBody>
      </p:sp>
      <p:sp>
        <p:nvSpPr>
          <p:cNvPr id="25" name="Объект 2">
            <a:extLst>
              <a:ext uri="{FF2B5EF4-FFF2-40B4-BE49-F238E27FC236}">
                <a16:creationId xmlns:a16="http://schemas.microsoft.com/office/drawing/2014/main" id="{774939AC-6322-4ED8-954A-C72C5620342D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406636" y="1825625"/>
            <a:ext cx="33787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6" name="Объект 2">
            <a:extLst>
              <a:ext uri="{FF2B5EF4-FFF2-40B4-BE49-F238E27FC236}">
                <a16:creationId xmlns:a16="http://schemas.microsoft.com/office/drawing/2014/main" id="{EB643FC0-87AC-4E8C-8025-4FBD80A6970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975072" y="1825625"/>
            <a:ext cx="33787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02021E72-12F4-4437-9D61-85147A11C8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0454" y="230187"/>
            <a:ext cx="962025" cy="962025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D3795032-345E-46AA-B0A0-CA6FCFC4948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66349" y="945853"/>
            <a:ext cx="563065" cy="56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169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2A5CE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5575B9-F26A-4F89-9C8D-4B55258A7B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009412" y="1224637"/>
            <a:ext cx="7310519" cy="6858000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5D01B1D-FD5F-40C5-B133-FB07F3F0F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 u="none" strike="noStrike">
                <a:solidFill>
                  <a:srgbClr val="72A5CE"/>
                </a:solidFill>
                <a:effectLst/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5" name="Подзаголовок 2">
            <a:extLst>
              <a:ext uri="{FF2B5EF4-FFF2-40B4-BE49-F238E27FC236}">
                <a16:creationId xmlns:a16="http://schemas.microsoft.com/office/drawing/2014/main" id="{EE1C443C-3522-4792-B5A4-CE9582C76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23A4661-9E8D-46A7-A090-8E59ED88386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65165" y="-156727"/>
            <a:ext cx="3153834" cy="204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669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rgbClr val="72A5CE"/>
              </a:solidFill>
            </a:endParaRPr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2A5CE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4750BEF-B5D4-469C-B034-BB9A1A99F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024699"/>
            <a:ext cx="3356291" cy="1071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6352516-8A73-4932-82BB-B9CD41C9BAFB}"/>
              </a:ext>
            </a:extLst>
          </p:cNvPr>
          <p:cNvSpPr/>
          <p:nvPr userDrawn="1"/>
        </p:nvSpPr>
        <p:spPr>
          <a:xfrm rot="5400000">
            <a:off x="-1265238" y="2854962"/>
            <a:ext cx="2895600" cy="365125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rgbClr val="72A5CE"/>
              </a:solidFill>
            </a:endParaRPr>
          </a:p>
        </p:txBody>
      </p:sp>
      <p:sp>
        <p:nvSpPr>
          <p:cNvPr id="13" name="Подзаголовок 2">
            <a:extLst>
              <a:ext uri="{FF2B5EF4-FFF2-40B4-BE49-F238E27FC236}">
                <a16:creationId xmlns:a16="http://schemas.microsoft.com/office/drawing/2014/main" id="{8EC7020A-97E9-4487-97F1-9DE6E4747A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788" y="3246122"/>
            <a:ext cx="3356292" cy="10715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72A5CE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F47F1027-212D-48AD-BC20-875F24643FB4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403198" y="550333"/>
            <a:ext cx="6949014" cy="56266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2B9BF6E-B3AF-4B71-8733-5EA40999F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2537868" y="1178243"/>
            <a:ext cx="7310519" cy="6858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0ECA3CC-5CB9-4137-9BE0-889AAA7B32E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85922" y="4541721"/>
            <a:ext cx="476200" cy="4762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A840251E-90F2-437F-8630-722F412E73F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28377" y="4485325"/>
            <a:ext cx="409575" cy="40957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F017C989-5497-4FA1-B95E-451A8E72BD6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63383" y="5241957"/>
            <a:ext cx="942975" cy="942975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C59A685-1FBC-44DC-8AE2-2CACEBE51E55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421532" y="15240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9892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rgbClr val="72A5CE"/>
              </a:solidFill>
            </a:endParaRPr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2A5CE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97E52CF1-E2DC-4845-97B2-8A8F2536CF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61449" y="3634293"/>
            <a:ext cx="11268075" cy="5838825"/>
          </a:xfrm>
          <a:prstGeom prst="rect">
            <a:avLst/>
          </a:prstGeom>
        </p:spPr>
      </p:pic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67DFB984-A410-4F1E-924E-32DBD5EF0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024699"/>
            <a:ext cx="3356291" cy="1071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C857945D-708C-4B53-B47D-732F0A36481D}"/>
              </a:ext>
            </a:extLst>
          </p:cNvPr>
          <p:cNvSpPr/>
          <p:nvPr userDrawn="1"/>
        </p:nvSpPr>
        <p:spPr>
          <a:xfrm rot="5400000">
            <a:off x="-1265238" y="2854962"/>
            <a:ext cx="2895600" cy="365125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rgbClr val="72A5CE"/>
              </a:solidFill>
            </a:endParaRPr>
          </a:p>
        </p:txBody>
      </p:sp>
      <p:sp>
        <p:nvSpPr>
          <p:cNvPr id="20" name="Подзаголовок 2">
            <a:extLst>
              <a:ext uri="{FF2B5EF4-FFF2-40B4-BE49-F238E27FC236}">
                <a16:creationId xmlns:a16="http://schemas.microsoft.com/office/drawing/2014/main" id="{60302506-4DB1-4217-97D4-BCE625DA51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788" y="3246122"/>
            <a:ext cx="3356292" cy="10715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72A5CE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5584BB9B-8973-47ED-B7C0-4186B1DCF10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34146" y="4688359"/>
            <a:ext cx="436033" cy="436033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10530ABE-CBDC-4FC4-84E7-36EF1DF3108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7882" y="5332931"/>
            <a:ext cx="673100" cy="6731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B4D9FC69-1C2C-4FE8-B4AA-A6A8403FF80E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49913" y="323532"/>
            <a:ext cx="711899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19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5DBD948-FFCE-4D2E-BEE0-3C32B762D8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58351E-B534-465D-A8F5-236C4D802C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80970" y="711200"/>
            <a:ext cx="8160860" cy="6858000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38725C72-9063-401F-809F-74DD8740A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563563"/>
            <a:ext cx="5120640" cy="1655762"/>
          </a:xfrm>
          <a:prstGeom prst="rect">
            <a:avLst/>
          </a:prstGeom>
        </p:spPr>
        <p:txBody>
          <a:bodyPr anchor="t"/>
          <a:lstStyle>
            <a:lvl1pPr algn="l">
              <a:defRPr sz="4800" b="1" u="none" strike="noStrike">
                <a:solidFill>
                  <a:schemeClr val="bg1"/>
                </a:solidFill>
                <a:effectLst/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13BC47E2-CA0B-45E8-8ECA-07D53CEC8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2413317"/>
            <a:ext cx="5120640" cy="38960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378D3E39-E01C-487E-8242-FBB59F110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563562"/>
            <a:ext cx="5552440" cy="57457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51833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2A5CE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384CC287-EC0D-4649-AD8F-23BF797B0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024699"/>
            <a:ext cx="3356291" cy="1071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012BA82-E5F3-4806-B740-AFE1CCFE6042}"/>
              </a:ext>
            </a:extLst>
          </p:cNvPr>
          <p:cNvSpPr/>
          <p:nvPr userDrawn="1"/>
        </p:nvSpPr>
        <p:spPr>
          <a:xfrm rot="5400000">
            <a:off x="-1265238" y="2854962"/>
            <a:ext cx="2895600" cy="365125"/>
          </a:xfrm>
          <a:prstGeom prst="rect">
            <a:avLst/>
          </a:prstGeom>
          <a:solidFill>
            <a:srgbClr val="72A5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rgbClr val="72A5CE"/>
              </a:solidFill>
            </a:endParaRPr>
          </a:p>
        </p:txBody>
      </p:sp>
      <p:sp>
        <p:nvSpPr>
          <p:cNvPr id="15" name="Подзаголовок 2">
            <a:extLst>
              <a:ext uri="{FF2B5EF4-FFF2-40B4-BE49-F238E27FC236}">
                <a16:creationId xmlns:a16="http://schemas.microsoft.com/office/drawing/2014/main" id="{5340667B-5D23-411F-8C48-518015D4BD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788" y="3246122"/>
            <a:ext cx="3356292" cy="10715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72A5CE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4530EFBB-9F9D-4A0F-8FB6-A34508E70C3F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403198" y="550333"/>
            <a:ext cx="6949014" cy="56266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512A5C1-722C-41C0-B67A-1EBC58C6AC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2537868" y="1178243"/>
            <a:ext cx="7310519" cy="685800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632DB44-2463-4D4D-8931-315D05E8E76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85922" y="4541721"/>
            <a:ext cx="476200" cy="476200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D79A4828-3F3E-4778-A041-D66C11698AB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28377" y="4485325"/>
            <a:ext cx="409575" cy="409575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DD2AA7C9-B1B6-4E88-B0D6-B090F65F751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63383" y="5241957"/>
            <a:ext cx="942975" cy="942975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68D5D892-2891-41EA-81F2-DCBDDE884ADC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421532" y="15240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8385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Син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C3FF16-A69B-44CC-BB33-A780FE49E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009412" y="1224637"/>
            <a:ext cx="731051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4496B1-839C-4F28-B9BE-854655EFF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 u="none" strike="noStrike">
                <a:solidFill>
                  <a:srgbClr val="72A5CE"/>
                </a:solidFill>
                <a:effectLst/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DD15C0-FEB1-4DBB-BBFF-68C1EAB3F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31AFAC-3D46-4AA7-BCE4-671D6FA02C5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65165" y="-156727"/>
            <a:ext cx="3153834" cy="204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7462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78AAEA8-B3ED-49FB-A821-379ACE662F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FB61119-1930-4639-8A95-2C1955FCDA2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67560" y="-33126"/>
            <a:ext cx="731051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B7F358-4A36-4EC0-83AD-F14439D75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06CAEA-0089-48B7-9CD1-43C041B74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36937864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E4A68D1-9680-4CE6-9E47-B4EF5C8B38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854A482-91C2-4667-9BD5-AB549982F70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88560" y="-66992"/>
            <a:ext cx="7310519" cy="6858000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38725C72-9063-401F-809F-74DD8740A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563563"/>
            <a:ext cx="5120640" cy="1655762"/>
          </a:xfrm>
          <a:prstGeom prst="rect">
            <a:avLst/>
          </a:prstGeom>
        </p:spPr>
        <p:txBody>
          <a:bodyPr anchor="t"/>
          <a:lstStyle>
            <a:lvl1pPr algn="l">
              <a:defRPr sz="4800" b="1" u="none" strike="noStrike">
                <a:solidFill>
                  <a:schemeClr val="bg1"/>
                </a:solidFill>
                <a:effectLst/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13BC47E2-CA0B-45E8-8ECA-07D53CEC8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2413317"/>
            <a:ext cx="5120640" cy="38960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378D3E39-E01C-487E-8242-FBB59F110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563562"/>
            <a:ext cx="5552440" cy="57457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60320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2">
            <a:extLst>
              <a:ext uri="{FF2B5EF4-FFF2-40B4-BE49-F238E27FC236}">
                <a16:creationId xmlns:a16="http://schemas.microsoft.com/office/drawing/2014/main" id="{DE73C139-D57D-48B3-B634-EEDEB3C77FD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5494978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1E01F7D-1F81-4DF0-8C39-49BC4D2ADA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03252" y="882650"/>
            <a:ext cx="7243196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B8A389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B6E1931B-0CBF-4A08-8947-8B4990253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8AD95C48-59F0-4685-B96D-246C71908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1115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9A38DD6-45D8-431D-8A91-C6CEE352BA02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980506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B8A389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7F9DBF1-EDBD-4C67-AD42-854211797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81600" cy="1325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7A71DC7A-6F84-499B-89BA-C830E1EE91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F13EEAEE-6CDA-4670-8ED2-79D457F7C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0F19C2F-4C72-4C0C-8583-1731CBD8380D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D948FD4-3067-4A13-804C-A45E069463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5312" y="158747"/>
            <a:ext cx="1733120" cy="159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237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B8A389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9113E84-D1CB-496C-96D6-1AD8FCE44F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852" y="2417128"/>
            <a:ext cx="7310519" cy="6858000"/>
          </a:xfrm>
          <a:prstGeom prst="rect">
            <a:avLst/>
          </a:prstGeom>
        </p:spPr>
      </p:pic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43323971-C755-434A-BD41-619171027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49014" cy="1325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320B953E-D106-4A57-AF0B-30E930ADA8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824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31B0F410-B337-4C94-B938-7548A0BA2711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9B702B78-D833-472E-8554-75AE840BE90F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404786" y="1827847"/>
            <a:ext cx="33824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Объект 2">
            <a:extLst>
              <a:ext uri="{FF2B5EF4-FFF2-40B4-BE49-F238E27FC236}">
                <a16:creationId xmlns:a16="http://schemas.microsoft.com/office/drawing/2014/main" id="{70CC8E4F-D53E-479C-980E-59A051A5C58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971372" y="1825625"/>
            <a:ext cx="33824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DD1A7316-47EA-43C3-976C-2AE3220F099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0454" y="230187"/>
            <a:ext cx="962025" cy="96202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E0E08F9B-6950-4550-A87C-6C7800F7988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66349" y="945853"/>
            <a:ext cx="563065" cy="56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68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B202C97-1F85-4BF6-96B6-B44EBFDD9A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35972" y="-152400"/>
            <a:ext cx="7310519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B8A389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EE229FF7-E7D1-402F-9F97-A4479C921AD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404786" y="558799"/>
            <a:ext cx="6949014" cy="56203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2D3AC320-2BC7-4B39-80DC-F0D06A98C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024699"/>
            <a:ext cx="3356291" cy="1071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BBF62A7-CB76-4201-AFD5-C65DA47CE2EB}"/>
              </a:ext>
            </a:extLst>
          </p:cNvPr>
          <p:cNvSpPr/>
          <p:nvPr userDrawn="1"/>
        </p:nvSpPr>
        <p:spPr>
          <a:xfrm rot="5400000">
            <a:off x="-1265238" y="2854962"/>
            <a:ext cx="2895600" cy="365125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rgbClr val="B8A389"/>
              </a:solidFill>
            </a:endParaRPr>
          </a:p>
        </p:txBody>
      </p:sp>
      <p:sp>
        <p:nvSpPr>
          <p:cNvPr id="19" name="Подзаголовок 2">
            <a:extLst>
              <a:ext uri="{FF2B5EF4-FFF2-40B4-BE49-F238E27FC236}">
                <a16:creationId xmlns:a16="http://schemas.microsoft.com/office/drawing/2014/main" id="{22BD306E-F571-4555-AC45-277C87FA3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788" y="3246122"/>
            <a:ext cx="3356292" cy="10715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B8A389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224CD73-1AD2-47CA-8688-6D04B7B33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85922" y="4541721"/>
            <a:ext cx="476200" cy="4762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4A17FA0-2B36-4198-8AEC-E9B2740150CE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28377" y="4485325"/>
            <a:ext cx="409575" cy="40957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F553B99D-BC5C-40BE-A25A-DF0DDCDC7AD7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63383" y="5241957"/>
            <a:ext cx="942975" cy="942975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3FB2CA3A-2BD3-419B-AC86-4DF1B2F04E2F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421532" y="15240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008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B8A389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D860954-3ED1-49CE-B617-61C85D0FC8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29000" y="-1738312"/>
            <a:ext cx="7310519" cy="685800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890501DD-A3A7-479D-97B6-609A597E9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024699"/>
            <a:ext cx="3356291" cy="1071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AD82E11-AA7E-42FE-89ED-BB1481CBE776}"/>
              </a:ext>
            </a:extLst>
          </p:cNvPr>
          <p:cNvSpPr/>
          <p:nvPr userDrawn="1"/>
        </p:nvSpPr>
        <p:spPr>
          <a:xfrm rot="5400000">
            <a:off x="-1265238" y="2854962"/>
            <a:ext cx="2895600" cy="365125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5" name="Подзаголовок 2">
            <a:extLst>
              <a:ext uri="{FF2B5EF4-FFF2-40B4-BE49-F238E27FC236}">
                <a16:creationId xmlns:a16="http://schemas.microsoft.com/office/drawing/2014/main" id="{3D55C13C-9F95-4B2C-98EE-BA3460C270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788" y="3246122"/>
            <a:ext cx="3356292" cy="10715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B8A389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9F47CC49-8335-4E58-B739-4BCEF51D7DE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34146" y="4688359"/>
            <a:ext cx="436033" cy="436033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BE13EFE5-C0E8-4429-B3FC-AC9643127DD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7882" y="5332931"/>
            <a:ext cx="673100" cy="673100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B4A1DC1D-ECD9-48EC-AB20-AFF40AB8533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49913" y="323532"/>
            <a:ext cx="711899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683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2">
            <a:extLst>
              <a:ext uri="{FF2B5EF4-FFF2-40B4-BE49-F238E27FC236}">
                <a16:creationId xmlns:a16="http://schemas.microsoft.com/office/drawing/2014/main" id="{DE73C139-D57D-48B3-B634-EEDEB3C77FD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0344783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B8A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rgbClr val="B8A389"/>
              </a:solidFill>
            </a:endParaRPr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B8A389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A6E8A29-52AD-4BD1-808F-39C7735EF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607282" y="1600200"/>
            <a:ext cx="7310519" cy="6858000"/>
          </a:xfrm>
          <a:prstGeom prst="rect">
            <a:avLst/>
          </a:prstGeom>
        </p:spPr>
      </p:pic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63BBBF77-1802-41C5-8276-9F69E12700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 u="none" strike="noStrike">
                <a:solidFill>
                  <a:srgbClr val="B8A389"/>
                </a:solidFill>
                <a:effectLst/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9" name="Подзаголовок 2">
            <a:extLst>
              <a:ext uri="{FF2B5EF4-FFF2-40B4-BE49-F238E27FC236}">
                <a16:creationId xmlns:a16="http://schemas.microsoft.com/office/drawing/2014/main" id="{9A977234-724D-4967-94B4-C8B247929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C8C1255-9948-487E-A9DE-2B48E5FBB5D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65165" y="-156727"/>
            <a:ext cx="3153834" cy="204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1611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Беж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FFA702-AFB7-47CE-9126-B6593F6A8D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607282" y="1600200"/>
            <a:ext cx="731051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4496B1-839C-4F28-B9BE-854655EFF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 u="none" strike="noStrike">
                <a:solidFill>
                  <a:srgbClr val="B8A389"/>
                </a:solidFill>
                <a:effectLst/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DD15C0-FEB1-4DBB-BBFF-68C1EAB3F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793F36-A140-4C27-939D-4F196E3822A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65165" y="-156727"/>
            <a:ext cx="3153834" cy="204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81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01B5D9-F6E0-4A39-98D1-657D0A8C90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47060" y="-1899920"/>
            <a:ext cx="7310519" cy="6858000"/>
          </a:xfrm>
          <a:prstGeom prst="rect">
            <a:avLst/>
          </a:prstGeo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00EDBD10-4EDE-4618-85CA-6D2CADFB3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2FCA5C9-AA13-4F01-BD43-FC0445078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1675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E2FFC77-4263-4986-8A76-0AC15E91BB2D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49B80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3015175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49B80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23041FD-6EA9-499C-A61F-4E874A0AB5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40153" y="482600"/>
            <a:ext cx="7291214" cy="6858000"/>
          </a:xfrm>
          <a:prstGeom prst="rect">
            <a:avLst/>
          </a:prstGeom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18E4274C-D935-4115-A7D5-157F47ABB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81600" cy="1325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EB74869F-179C-4489-8DC6-0CDA85AF74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58FBD195-76D0-453F-9596-9D71F5E73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EA9D2A2-1D2C-402D-9EFF-500B66E2871C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39B83FE-1E29-4DE1-BFF2-44C13534345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85312" y="158747"/>
            <a:ext cx="1733120" cy="159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49B80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976AF3C3-2CF2-47DF-8127-86B04ADCBF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1647" y="882174"/>
            <a:ext cx="7272242" cy="6858000"/>
          </a:xfrm>
          <a:prstGeom prst="rect">
            <a:avLst/>
          </a:prstGeom>
        </p:spPr>
      </p:pic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06E00C9D-2AE6-4DB1-8502-064FB4F8B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47164" cy="1325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41C53A3E-DF47-46FD-8F6B-D32BF63EE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787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309D6F0B-1953-4A0E-A09B-D1DDCAE2AB5E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E81E00CE-1729-4A49-BC47-BAECF73F95E0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406636" y="1825625"/>
            <a:ext cx="33787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Объект 2">
            <a:extLst>
              <a:ext uri="{FF2B5EF4-FFF2-40B4-BE49-F238E27FC236}">
                <a16:creationId xmlns:a16="http://schemas.microsoft.com/office/drawing/2014/main" id="{0266AFA1-86B3-44DC-AAF4-61C10959C23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975072" y="1825625"/>
            <a:ext cx="33787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A4B5F2B-EBEE-48C0-950E-D08CF03EE8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0454" y="230187"/>
            <a:ext cx="962025" cy="96202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168ADA2-EDB7-4D98-8435-503D65CDF28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66349" y="945853"/>
            <a:ext cx="563065" cy="56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83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49B80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976AF3C3-2CF2-47DF-8127-86B04ADCBF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1647" y="882174"/>
            <a:ext cx="7272242" cy="6858000"/>
          </a:xfrm>
          <a:prstGeom prst="rect">
            <a:avLst/>
          </a:prstGeom>
        </p:spPr>
      </p:pic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06E00C9D-2AE6-4DB1-8502-064FB4F8B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47164" cy="1325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41C53A3E-DF47-46FD-8F6B-D32BF63EE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787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309D6F0B-1953-4A0E-A09B-D1DDCAE2AB5E}"/>
              </a:ext>
            </a:extLst>
          </p:cNvPr>
          <p:cNvSpPr/>
          <p:nvPr userDrawn="1"/>
        </p:nvSpPr>
        <p:spPr>
          <a:xfrm>
            <a:off x="838200" y="0"/>
            <a:ext cx="2895600" cy="365125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E81E00CE-1729-4A49-BC47-BAECF73F95E0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406636" y="1825625"/>
            <a:ext cx="33787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Объект 2">
            <a:extLst>
              <a:ext uri="{FF2B5EF4-FFF2-40B4-BE49-F238E27FC236}">
                <a16:creationId xmlns:a16="http://schemas.microsoft.com/office/drawing/2014/main" id="{0266AFA1-86B3-44DC-AAF4-61C10959C23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975072" y="1825625"/>
            <a:ext cx="337872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A4B5F2B-EBEE-48C0-950E-D08CF03EE8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0454" y="230187"/>
            <a:ext cx="962025" cy="96202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168ADA2-EDB7-4D98-8435-503D65CDF28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66349" y="945853"/>
            <a:ext cx="563065" cy="56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35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49B80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3DBAC5DF-9D84-4F82-96C7-C30B101AE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024699"/>
            <a:ext cx="3356291" cy="1071563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6677F94C-29EA-49B1-879F-EF1E254E71E9}"/>
              </a:ext>
            </a:extLst>
          </p:cNvPr>
          <p:cNvSpPr/>
          <p:nvPr userDrawn="1"/>
        </p:nvSpPr>
        <p:spPr>
          <a:xfrm rot="5400000">
            <a:off x="-1265238" y="2854962"/>
            <a:ext cx="2895600" cy="365125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5" name="Подзаголовок 2">
            <a:extLst>
              <a:ext uri="{FF2B5EF4-FFF2-40B4-BE49-F238E27FC236}">
                <a16:creationId xmlns:a16="http://schemas.microsoft.com/office/drawing/2014/main" id="{AD901F8E-46CC-4F1F-941A-9C8CB460F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788" y="3246122"/>
            <a:ext cx="3356292" cy="10715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749B80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E3AFF098-F98A-4D1C-A827-F7E921283889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403198" y="550333"/>
            <a:ext cx="6949014" cy="56266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ontserrat" pitchFamily="2" charset="-52"/>
              </a:defRPr>
            </a:lvl1pPr>
            <a:lvl2pPr>
              <a:defRPr>
                <a:latin typeface="Montserrat" pitchFamily="2" charset="-52"/>
              </a:defRPr>
            </a:lvl2pPr>
            <a:lvl3pPr>
              <a:defRPr>
                <a:latin typeface="Montserrat" pitchFamily="2" charset="-52"/>
              </a:defRPr>
            </a:lvl3pPr>
            <a:lvl4pPr>
              <a:defRPr>
                <a:latin typeface="Montserrat" pitchFamily="2" charset="-52"/>
              </a:defRPr>
            </a:lvl4pPr>
            <a:lvl5pPr>
              <a:defRPr>
                <a:latin typeface="Montserrat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F77A5F91-C19C-4830-8C59-8A0C00ECA2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8420" y="1549400"/>
            <a:ext cx="7310519" cy="68580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589277C-13FF-4D71-B74A-FB978E49F7E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85922" y="4541721"/>
            <a:ext cx="476200" cy="476200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3DF9B0AC-F7CE-4C89-A37F-1DA7456E213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28377" y="4485325"/>
            <a:ext cx="409575" cy="409575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9642A39B-DF47-433F-B7B6-809C07A39B5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63383" y="5241957"/>
            <a:ext cx="942975" cy="942975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3E8F16DF-C8BD-40A7-910D-248B961089D1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421532" y="15240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90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7B018CF-9657-4110-851C-0AFBE9EBC4B0}"/>
              </a:ext>
            </a:extLst>
          </p:cNvPr>
          <p:cNvSpPr/>
          <p:nvPr userDrawn="1"/>
        </p:nvSpPr>
        <p:spPr>
          <a:xfrm>
            <a:off x="11494983" y="6176963"/>
            <a:ext cx="523449" cy="528637"/>
          </a:xfrm>
          <a:prstGeom prst="rect">
            <a:avLst/>
          </a:prstGeom>
          <a:solidFill>
            <a:srgbClr val="749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6BC9175E-C35A-4896-B7DD-C4E6F3AC8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77402" y="6176962"/>
            <a:ext cx="569913" cy="52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" pitchFamily="2" charset="-52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01</a:t>
            </a:r>
            <a:endParaRPr lang="ru-UA" sz="2800" dirty="0">
              <a:solidFill>
                <a:schemeClr val="bg1"/>
              </a:solidFill>
            </a:endParaRP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0AB49D23-CC73-4B55-B275-58103CF507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59453" y="6384241"/>
            <a:ext cx="694347" cy="3389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700">
                <a:solidFill>
                  <a:srgbClr val="749B80"/>
                </a:solidFill>
                <a:latin typeface="Montserrat" pitchFamily="2" charset="-52"/>
              </a:defRPr>
            </a:lvl1pPr>
            <a:lvl5pPr marL="1828800" indent="0" algn="l">
              <a:buNone/>
              <a:defRPr/>
            </a:lvl5pPr>
          </a:lstStyle>
          <a:p>
            <a:pPr lvl="0"/>
            <a:r>
              <a:rPr lang="ru-RU" dirty="0"/>
              <a:t>автор Екатерина </a:t>
            </a:r>
            <a:r>
              <a:rPr lang="ru-RU" dirty="0" err="1"/>
              <a:t>Лаптюхова</a:t>
            </a:r>
            <a:endParaRPr lang="ru-UA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147822F0-FC3A-4855-A2A3-A14BA9B7B6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 u="none" strike="noStrike">
                <a:solidFill>
                  <a:srgbClr val="749B80"/>
                </a:solidFill>
                <a:effectLst/>
                <a:latin typeface="Montserrat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18" name="Подзаголовок 2">
            <a:extLst>
              <a:ext uri="{FF2B5EF4-FFF2-40B4-BE49-F238E27FC236}">
                <a16:creationId xmlns:a16="http://schemas.microsoft.com/office/drawing/2014/main" id="{983A5480-DF03-4035-B3B8-1553171D9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Montserra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0C859BB-0BCE-4C54-90C2-2BD4AED5D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00714" y="1231900"/>
            <a:ext cx="7291214" cy="68580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C26C8595-4940-402A-9564-B9334E2D834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65165" y="-156727"/>
            <a:ext cx="3153834" cy="204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01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463101-2A8D-7FFE-2CC9-582DAA8FF6D2}"/>
              </a:ext>
            </a:extLst>
          </p:cNvPr>
          <p:cNvSpPr txBox="1"/>
          <p:nvPr userDrawn="1"/>
        </p:nvSpPr>
        <p:spPr>
          <a:xfrm>
            <a:off x="3048000" y="324696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35771A-2838-2BC5-9547-BA5AA2154705}"/>
              </a:ext>
            </a:extLst>
          </p:cNvPr>
          <p:cNvSpPr txBox="1"/>
          <p:nvPr userDrawn="1"/>
        </p:nvSpPr>
        <p:spPr>
          <a:xfrm>
            <a:off x="10762735" y="6164818"/>
            <a:ext cx="71669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900" dirty="0">
                <a:solidFill>
                  <a:schemeClr val="bg2">
                    <a:lumMod val="25000"/>
                    <a:alpha val="33226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автор</a:t>
            </a:r>
          </a:p>
          <a:p>
            <a:r>
              <a:rPr lang="ru-RU" sz="900" dirty="0">
                <a:solidFill>
                  <a:schemeClr val="bg2">
                    <a:lumMod val="25000"/>
                    <a:alpha val="33226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Екатерина</a:t>
            </a:r>
          </a:p>
          <a:p>
            <a:r>
              <a:rPr lang="ru-RU" sz="900" dirty="0" err="1">
                <a:solidFill>
                  <a:schemeClr val="bg2">
                    <a:lumMod val="25000"/>
                    <a:alpha val="33226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Лаптюхова</a:t>
            </a:r>
            <a:endParaRPr lang="en-US" dirty="0">
              <a:solidFill>
                <a:schemeClr val="bg2">
                  <a:lumMod val="25000"/>
                  <a:alpha val="33226"/>
                </a:schemeClr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833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BDACE1-2500-AD2D-8D57-DFE5E84F4D78}"/>
              </a:ext>
            </a:extLst>
          </p:cNvPr>
          <p:cNvSpPr txBox="1"/>
          <p:nvPr userDrawn="1"/>
        </p:nvSpPr>
        <p:spPr>
          <a:xfrm>
            <a:off x="10762735" y="6164818"/>
            <a:ext cx="71669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900" dirty="0">
                <a:solidFill>
                  <a:schemeClr val="bg2">
                    <a:lumMod val="25000"/>
                    <a:alpha val="33226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автор</a:t>
            </a:r>
          </a:p>
          <a:p>
            <a:r>
              <a:rPr lang="ru-RU" sz="900" dirty="0">
                <a:solidFill>
                  <a:schemeClr val="bg2">
                    <a:lumMod val="25000"/>
                    <a:alpha val="33226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Екатерина</a:t>
            </a:r>
          </a:p>
          <a:p>
            <a:r>
              <a:rPr lang="ru-RU" sz="900" dirty="0" err="1">
                <a:solidFill>
                  <a:schemeClr val="bg2">
                    <a:lumMod val="25000"/>
                    <a:alpha val="33226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Лаптюхова</a:t>
            </a:r>
            <a:endParaRPr lang="en-US" dirty="0">
              <a:solidFill>
                <a:schemeClr val="bg2">
                  <a:lumMod val="25000"/>
                  <a:alpha val="33226"/>
                </a:schemeClr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74398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8" r:id="rId8"/>
    <p:sldLayoutId id="2147483669" r:id="rId9"/>
    <p:sldLayoutId id="2147483670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A0E015-7B17-74B8-EB32-695CE6D38E73}"/>
              </a:ext>
            </a:extLst>
          </p:cNvPr>
          <p:cNvSpPr txBox="1"/>
          <p:nvPr userDrawn="1"/>
        </p:nvSpPr>
        <p:spPr>
          <a:xfrm>
            <a:off x="10762735" y="6164818"/>
            <a:ext cx="71669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900" dirty="0">
                <a:solidFill>
                  <a:schemeClr val="bg2">
                    <a:lumMod val="25000"/>
                    <a:alpha val="33226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автор</a:t>
            </a:r>
          </a:p>
          <a:p>
            <a:r>
              <a:rPr lang="ru-RU" sz="900" dirty="0">
                <a:solidFill>
                  <a:schemeClr val="bg2">
                    <a:lumMod val="25000"/>
                    <a:alpha val="33226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Екатерина</a:t>
            </a:r>
          </a:p>
          <a:p>
            <a:r>
              <a:rPr lang="ru-RU" sz="900" dirty="0" err="1">
                <a:solidFill>
                  <a:schemeClr val="bg2">
                    <a:lumMod val="25000"/>
                    <a:alpha val="33226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Лаптюхова</a:t>
            </a:r>
            <a:endParaRPr lang="en-US" dirty="0">
              <a:solidFill>
                <a:schemeClr val="bg2">
                  <a:lumMod val="25000"/>
                  <a:alpha val="33226"/>
                </a:schemeClr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2249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7603B-0E20-CEC9-6552-AD66A3C4B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A1A1B4-2488-DA95-1542-A7E4828361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542508"/>
            <a:ext cx="10852068" cy="1655762"/>
          </a:xfrm>
        </p:spPr>
        <p:txBody>
          <a:bodyPr/>
          <a:lstStyle/>
          <a:p>
            <a:pPr algn="ctr"/>
            <a:r>
              <a:rPr lang="ru-RU" dirty="0"/>
              <a:t>Процесс разработки ПО</a:t>
            </a:r>
            <a:endParaRPr lang="ru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27A1D3C-C468-8D12-812E-44422F9A5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429000"/>
            <a:ext cx="9830790" cy="769270"/>
          </a:xfrm>
        </p:spPr>
        <p:txBody>
          <a:bodyPr/>
          <a:lstStyle/>
          <a:p>
            <a:pPr algn="ctr"/>
            <a:r>
              <a:rPr lang="ru-RU" dirty="0"/>
              <a:t>Занятие 2</a:t>
            </a:r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44323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666CE94-0557-4368-9010-C366B7BA56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005" y="3212931"/>
            <a:ext cx="7241969" cy="432137"/>
          </a:xfrm>
        </p:spPr>
        <p:txBody>
          <a:bodyPr/>
          <a:lstStyle/>
          <a:p>
            <a:r>
              <a:rPr lang="ru-RU" sz="2800" dirty="0"/>
              <a:t>Что же используется на самом деле?</a:t>
            </a:r>
            <a:endParaRPr lang="ru-UA" sz="2800"/>
          </a:p>
        </p:txBody>
      </p:sp>
    </p:spTree>
    <p:extLst>
      <p:ext uri="{BB962C8B-B14F-4D97-AF65-F5344CB8AC3E}">
        <p14:creationId xmlns:p14="http://schemas.microsoft.com/office/powerpoint/2010/main" val="261247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E4B5DF9-54A4-49FA-889D-89BAB58AEB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10</a:t>
            </a:r>
            <a:endParaRPr lang="ru-UA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A8A722C8-DB8F-48D8-9897-D556C64DB4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946726"/>
              </p:ext>
            </p:extLst>
          </p:nvPr>
        </p:nvGraphicFramePr>
        <p:xfrm>
          <a:off x="658751" y="476892"/>
          <a:ext cx="10504054" cy="56794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0747">
                  <a:extLst>
                    <a:ext uri="{9D8B030D-6E8A-4147-A177-3AD203B41FA5}">
                      <a16:colId xmlns:a16="http://schemas.microsoft.com/office/drawing/2014/main" val="1737031744"/>
                    </a:ext>
                  </a:extLst>
                </a:gridCol>
                <a:gridCol w="2123146">
                  <a:extLst>
                    <a:ext uri="{9D8B030D-6E8A-4147-A177-3AD203B41FA5}">
                      <a16:colId xmlns:a16="http://schemas.microsoft.com/office/drawing/2014/main" val="151754490"/>
                    </a:ext>
                  </a:extLst>
                </a:gridCol>
                <a:gridCol w="2123146">
                  <a:extLst>
                    <a:ext uri="{9D8B030D-6E8A-4147-A177-3AD203B41FA5}">
                      <a16:colId xmlns:a16="http://schemas.microsoft.com/office/drawing/2014/main" val="3275832361"/>
                    </a:ext>
                  </a:extLst>
                </a:gridCol>
                <a:gridCol w="2121946">
                  <a:extLst>
                    <a:ext uri="{9D8B030D-6E8A-4147-A177-3AD203B41FA5}">
                      <a16:colId xmlns:a16="http://schemas.microsoft.com/office/drawing/2014/main" val="908345517"/>
                    </a:ext>
                  </a:extLst>
                </a:gridCol>
                <a:gridCol w="2015069">
                  <a:extLst>
                    <a:ext uri="{9D8B030D-6E8A-4147-A177-3AD203B41FA5}">
                      <a16:colId xmlns:a16="http://schemas.microsoft.com/office/drawing/2014/main" val="1880784686"/>
                    </a:ext>
                  </a:extLst>
                </a:gridCol>
              </a:tblGrid>
              <a:tr h="39489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dirty="0"/>
                        <a:t>Подход</a:t>
                      </a:r>
                      <a:endParaRPr lang="ru-UA" dirty="0"/>
                    </a:p>
                  </a:txBody>
                  <a:tcPr>
                    <a:solidFill>
                      <a:srgbClr val="B8A38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dirty="0"/>
                        <a:t>Что даёт</a:t>
                      </a:r>
                      <a:endParaRPr lang="ru-UA" dirty="0"/>
                    </a:p>
                  </a:txBody>
                  <a:tcPr>
                    <a:solidFill>
                      <a:srgbClr val="B8A38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dirty="0"/>
                        <a:t>С чем сочетается</a:t>
                      </a:r>
                      <a:endParaRPr lang="ru-UA" dirty="0"/>
                    </a:p>
                  </a:txBody>
                  <a:tcPr>
                    <a:solidFill>
                      <a:srgbClr val="B8A38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dirty="0"/>
                        <a:t>Где используется</a:t>
                      </a:r>
                      <a:endParaRPr lang="ru-UA" dirty="0"/>
                    </a:p>
                  </a:txBody>
                  <a:tcPr>
                    <a:solidFill>
                      <a:srgbClr val="B8A38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dirty="0"/>
                        <a:t>Примеры</a:t>
                      </a:r>
                      <a:endParaRPr lang="ru-UA" dirty="0"/>
                    </a:p>
                  </a:txBody>
                  <a:tcPr>
                    <a:solidFill>
                      <a:srgbClr val="B8A3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6277852"/>
                  </a:ext>
                </a:extLst>
              </a:tr>
              <a:tr h="712509">
                <a:tc>
                  <a:txBody>
                    <a:bodyPr/>
                    <a:lstStyle/>
                    <a:p>
                      <a:pPr algn="ctr" fontAlgn="ctr">
                        <a:lnSpc>
                          <a:spcPct val="200000"/>
                        </a:lnSpc>
                      </a:pPr>
                      <a:r>
                        <a:rPr lang="en-US" sz="1400" b="1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Lean</a:t>
                      </a:r>
                      <a:endParaRPr lang="ru-UA" sz="1400" b="1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Минимизация потерь, быстрое тестирование гипотез, ценность для клиента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Agile, Design Thinking, DevOps, XP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Стартапы, продуктовые команды,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UX-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команды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Dropbox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видео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MVP), Zappos, Buffer, Toyota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0889359"/>
                  </a:ext>
                </a:extLst>
              </a:tr>
              <a:tr h="712509">
                <a:tc>
                  <a:txBody>
                    <a:bodyPr/>
                    <a:lstStyle/>
                    <a:p>
                      <a:pPr algn="ctr" fontAlgn="ctr">
                        <a:lnSpc>
                          <a:spcPct val="200000"/>
                        </a:lnSpc>
                      </a:pPr>
                      <a:r>
                        <a:rPr lang="en-US" sz="1400" b="1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Scrum (Agile)</a:t>
                      </a:r>
                      <a:endParaRPr lang="ru-UA" sz="1400" b="1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Структурированная итеративная работа, ролевая модель, прозрачность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Lean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ценность),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DevOps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реализация релизов),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XP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качество кода)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Продуктовые и кросс-функциональные команды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Atlassian, Jira, 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стартапы, ИТ-команды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560520"/>
                  </a:ext>
                </a:extLst>
              </a:tr>
              <a:tr h="712509">
                <a:tc>
                  <a:txBody>
                    <a:bodyPr/>
                    <a:lstStyle/>
                    <a:p>
                      <a:pPr algn="ctr" fontAlgn="ctr">
                        <a:lnSpc>
                          <a:spcPct val="200000"/>
                        </a:lnSpc>
                      </a:pPr>
                      <a:r>
                        <a:rPr lang="en-US" sz="1400" b="1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Kanban</a:t>
                      </a:r>
                      <a:endParaRPr lang="ru-UA" sz="1400" b="1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Гибкое визуальное управление потоком,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WIP-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лимиты, непрерывность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Lean, DevOps, SRE, 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поддержка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Scrum-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команд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Поддержка,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DevOps, 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обслуживание,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R&amp;D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IT-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поддержка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Amazon, Trello, 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маркетинг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515200"/>
                  </a:ext>
                </a:extLst>
              </a:tr>
              <a:tr h="712509">
                <a:tc>
                  <a:txBody>
                    <a:bodyPr/>
                    <a:lstStyle/>
                    <a:p>
                      <a:pPr algn="ctr" fontAlgn="ctr">
                        <a:lnSpc>
                          <a:spcPct val="200000"/>
                        </a:lnSpc>
                      </a:pPr>
                      <a:r>
                        <a:rPr lang="en-US" sz="1400" b="1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DevOps</a:t>
                      </a:r>
                      <a:endParaRPr lang="ru-UA" sz="1400" b="1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Быстрая и надёжная доставка,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CI/CD, 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автоматизация, мониторинг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Lean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оптимизация),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Agile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гибкость),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SRE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надежность),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XP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SaaS-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продукты, облака, </a:t>
                      </a:r>
                      <a:r>
                        <a:rPr lang="ru-RU" sz="1100" dirty="0" err="1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финтех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e-commerce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Netflix, Spotify, AWS, GitHub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5834172"/>
                  </a:ext>
                </a:extLst>
              </a:tr>
              <a:tr h="71250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1400" b="1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XP (Extreme Programming)</a:t>
                      </a:r>
                      <a:endParaRPr lang="ru-UA" sz="1400" b="1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Качество кода,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TDD, 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парное программирование, частые поставки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Agile (Scrum/Kanban), Lean, DevOps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Разработка критичных систем, </a:t>
                      </a:r>
                      <a:r>
                        <a:rPr lang="ru-RU" sz="1100" dirty="0" err="1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финтех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, стартапы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ThoughtWorks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, 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стартапы в </a:t>
                      </a:r>
                      <a:r>
                        <a:rPr lang="ru-RU" sz="1100" dirty="0" err="1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финтехе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Microsoft XAML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732044"/>
                  </a:ext>
                </a:extLst>
              </a:tr>
              <a:tr h="712509">
                <a:tc>
                  <a:txBody>
                    <a:bodyPr/>
                    <a:lstStyle/>
                    <a:p>
                      <a:pPr marL="0" algn="ctr" fontAlgn="ctr">
                        <a:lnSpc>
                          <a:spcPct val="100000"/>
                        </a:lnSpc>
                        <a:spcBef>
                          <a:spcPts val="4200"/>
                        </a:spcBef>
                      </a:pPr>
                      <a:r>
                        <a:rPr lang="en-US" sz="1400" b="1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SRE (Site Reliability Engineering)</a:t>
                      </a:r>
                      <a:endParaRPr lang="ru-UA" sz="1400" b="1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Надёжность, метрики (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SLA/SLO), 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автоматизация, </a:t>
                      </a:r>
                      <a:r>
                        <a:rPr lang="ru-RU" sz="1100" dirty="0" err="1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постмортемы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DevOps, Kanban, Agile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Большие облачные системы, инфраструктура,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API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Google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основатель подхода),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LinkedIn, Meta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896298"/>
                  </a:ext>
                </a:extLst>
              </a:tr>
              <a:tr h="712509">
                <a:tc>
                  <a:txBody>
                    <a:bodyPr/>
                    <a:lstStyle/>
                    <a:p>
                      <a:pPr algn="ctr" fontAlgn="ctr">
                        <a:lnSpc>
                          <a:spcPct val="200000"/>
                        </a:lnSpc>
                      </a:pPr>
                      <a:r>
                        <a:rPr lang="en-US" sz="1400" b="1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Design Thinking</a:t>
                      </a:r>
                      <a:endParaRPr lang="ru-UA" sz="1400" b="1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Глубокое понимание пользователя, прототипирование, эмпатия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Lean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валидность идей),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Agile (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внедрение), </a:t>
                      </a:r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Product Discovery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UX/UI, </a:t>
                      </a:r>
                      <a:r>
                        <a:rPr lang="ru-RU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инновации, создание новых продуктов</a:t>
                      </a:r>
                      <a:endParaRPr lang="ru-UA" sz="110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B8A389"/>
                          </a:solidFill>
                          <a:latin typeface="Montserrat" pitchFamily="2" charset="77"/>
                        </a:rPr>
                        <a:t>IBM, IDEO, Airbnb</a:t>
                      </a:r>
                      <a:endParaRPr lang="ru-UA" sz="1100" dirty="0">
                        <a:solidFill>
                          <a:srgbClr val="B8A389"/>
                        </a:solidFill>
                        <a:latin typeface="Montserrat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409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9778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C4F6BCB-3B45-4580-A20B-58E0500B08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517" y="1199408"/>
            <a:ext cx="10925299" cy="5308270"/>
          </a:xfrm>
        </p:spPr>
        <p:txBody>
          <a:bodyPr/>
          <a:lstStyle/>
          <a:p>
            <a:pPr algn="l"/>
            <a:r>
              <a:rPr lang="en-US" sz="1400" b="1" dirty="0">
                <a:solidFill>
                  <a:srgbClr val="B8A389"/>
                </a:solidFill>
              </a:rPr>
              <a:t>🔸</a:t>
            </a:r>
            <a:r>
              <a:rPr lang="en-US" sz="1400" dirty="0">
                <a:solidFill>
                  <a:srgbClr val="B8A389"/>
                </a:solidFill>
              </a:rPr>
              <a:t> </a:t>
            </a:r>
            <a:r>
              <a:rPr lang="en-US" sz="1400" b="1" dirty="0">
                <a:solidFill>
                  <a:srgbClr val="B8A389"/>
                </a:solidFill>
              </a:rPr>
              <a:t>Lean + Design Thinking + Agile + DevOps</a:t>
            </a:r>
            <a:r>
              <a:rPr lang="en-US" sz="1400" dirty="0">
                <a:solidFill>
                  <a:srgbClr val="B8A389"/>
                </a:solidFill>
              </a:rPr>
              <a:t>:</a:t>
            </a:r>
            <a:br>
              <a:rPr lang="en-US" sz="1400" dirty="0">
                <a:solidFill>
                  <a:srgbClr val="B8A389"/>
                </a:solidFill>
              </a:rPr>
            </a:br>
            <a:r>
              <a:rPr lang="en-US" sz="1400" dirty="0">
                <a:solidFill>
                  <a:srgbClr val="B8A389"/>
                </a:solidFill>
              </a:rPr>
              <a:t>→ </a:t>
            </a:r>
            <a:r>
              <a:rPr lang="ru-RU" sz="1400" dirty="0">
                <a:solidFill>
                  <a:srgbClr val="B8A389"/>
                </a:solidFill>
              </a:rPr>
              <a:t>цикл "Понял пользователя → Быстро сделал → Замерил → Доставил в прод"</a:t>
            </a:r>
            <a:br>
              <a:rPr lang="ru-RU" sz="1400" dirty="0">
                <a:solidFill>
                  <a:srgbClr val="B8A389"/>
                </a:solidFill>
              </a:rPr>
            </a:br>
            <a:r>
              <a:rPr lang="ru-RU" sz="1400" dirty="0">
                <a:solidFill>
                  <a:srgbClr val="B8A389"/>
                </a:solidFill>
              </a:rPr>
              <a:t>→ [пример: </a:t>
            </a:r>
            <a:r>
              <a:rPr lang="en-US" sz="1400" dirty="0">
                <a:solidFill>
                  <a:srgbClr val="B8A389"/>
                </a:solidFill>
              </a:rPr>
              <a:t>Spotify, Notion, </a:t>
            </a:r>
            <a:r>
              <a:rPr lang="en-US" sz="1400" dirty="0" err="1">
                <a:solidFill>
                  <a:srgbClr val="B8A389"/>
                </a:solidFill>
              </a:rPr>
              <a:t>Revolut</a:t>
            </a:r>
            <a:r>
              <a:rPr lang="en-US" sz="1400" dirty="0">
                <a:solidFill>
                  <a:srgbClr val="B8A389"/>
                </a:solidFill>
              </a:rPr>
              <a:t>]</a:t>
            </a:r>
          </a:p>
          <a:p>
            <a:pPr algn="l"/>
            <a:endParaRPr lang="ru-RU" sz="1400" b="1" dirty="0">
              <a:solidFill>
                <a:srgbClr val="B8A389"/>
              </a:solidFill>
            </a:endParaRPr>
          </a:p>
          <a:p>
            <a:pPr algn="l"/>
            <a:r>
              <a:rPr lang="en-US" sz="1400" b="1" dirty="0">
                <a:solidFill>
                  <a:srgbClr val="B8A389"/>
                </a:solidFill>
              </a:rPr>
              <a:t>🔸</a:t>
            </a:r>
            <a:r>
              <a:rPr lang="en-US" sz="1400" dirty="0">
                <a:solidFill>
                  <a:srgbClr val="B8A389"/>
                </a:solidFill>
              </a:rPr>
              <a:t> </a:t>
            </a:r>
            <a:r>
              <a:rPr lang="en-US" sz="1400" b="1" dirty="0">
                <a:solidFill>
                  <a:srgbClr val="B8A389"/>
                </a:solidFill>
              </a:rPr>
              <a:t>Scrum + DevOps</a:t>
            </a:r>
            <a:r>
              <a:rPr lang="en-US" sz="1400" dirty="0">
                <a:solidFill>
                  <a:srgbClr val="B8A389"/>
                </a:solidFill>
              </a:rPr>
              <a:t>:</a:t>
            </a:r>
            <a:br>
              <a:rPr lang="en-US" sz="1400" dirty="0">
                <a:solidFill>
                  <a:srgbClr val="B8A389"/>
                </a:solidFill>
              </a:rPr>
            </a:br>
            <a:r>
              <a:rPr lang="en-US" sz="1400" dirty="0">
                <a:solidFill>
                  <a:srgbClr val="B8A389"/>
                </a:solidFill>
              </a:rPr>
              <a:t>→ Scrum </a:t>
            </a:r>
            <a:r>
              <a:rPr lang="ru-RU" sz="1400" dirty="0">
                <a:solidFill>
                  <a:srgbClr val="B8A389"/>
                </a:solidFill>
              </a:rPr>
              <a:t>управляет задачами, </a:t>
            </a:r>
            <a:r>
              <a:rPr lang="en-US" sz="1400" dirty="0">
                <a:solidFill>
                  <a:srgbClr val="B8A389"/>
                </a:solidFill>
              </a:rPr>
              <a:t>DevOps </a:t>
            </a:r>
            <a:r>
              <a:rPr lang="ru-RU" sz="1400" dirty="0">
                <a:solidFill>
                  <a:srgbClr val="B8A389"/>
                </a:solidFill>
              </a:rPr>
              <a:t>обеспечивает быструю доставку</a:t>
            </a:r>
            <a:br>
              <a:rPr lang="ru-RU" sz="1400" dirty="0">
                <a:solidFill>
                  <a:srgbClr val="B8A389"/>
                </a:solidFill>
              </a:rPr>
            </a:br>
            <a:r>
              <a:rPr lang="ru-RU" sz="1400" dirty="0">
                <a:solidFill>
                  <a:srgbClr val="B8A389"/>
                </a:solidFill>
              </a:rPr>
              <a:t>→ [пример: </a:t>
            </a:r>
            <a:r>
              <a:rPr lang="en-US" sz="1400" dirty="0">
                <a:solidFill>
                  <a:srgbClr val="B8A389"/>
                </a:solidFill>
              </a:rPr>
              <a:t>Atlassian, GitLab]</a:t>
            </a:r>
          </a:p>
          <a:p>
            <a:pPr algn="l"/>
            <a:endParaRPr lang="ru-RU" sz="1400" b="1" dirty="0">
              <a:solidFill>
                <a:srgbClr val="B8A389"/>
              </a:solidFill>
            </a:endParaRPr>
          </a:p>
          <a:p>
            <a:pPr algn="l"/>
            <a:r>
              <a:rPr lang="en-US" sz="1400" b="1" dirty="0">
                <a:solidFill>
                  <a:srgbClr val="B8A389"/>
                </a:solidFill>
              </a:rPr>
              <a:t>🔸</a:t>
            </a:r>
            <a:r>
              <a:rPr lang="en-US" sz="1400" dirty="0">
                <a:solidFill>
                  <a:srgbClr val="B8A389"/>
                </a:solidFill>
              </a:rPr>
              <a:t> </a:t>
            </a:r>
            <a:r>
              <a:rPr lang="en-US" sz="1400" b="1" dirty="0">
                <a:solidFill>
                  <a:srgbClr val="B8A389"/>
                </a:solidFill>
              </a:rPr>
              <a:t>Kanban + DevOps + SRE</a:t>
            </a:r>
            <a:r>
              <a:rPr lang="en-US" sz="1400" dirty="0">
                <a:solidFill>
                  <a:srgbClr val="B8A389"/>
                </a:solidFill>
              </a:rPr>
              <a:t>:</a:t>
            </a:r>
            <a:br>
              <a:rPr lang="en-US" sz="1400" dirty="0">
                <a:solidFill>
                  <a:srgbClr val="B8A389"/>
                </a:solidFill>
              </a:rPr>
            </a:br>
            <a:r>
              <a:rPr lang="en-US" sz="1400" dirty="0">
                <a:solidFill>
                  <a:srgbClr val="B8A389"/>
                </a:solidFill>
              </a:rPr>
              <a:t>→ </a:t>
            </a:r>
            <a:r>
              <a:rPr lang="ru-RU" sz="1400" dirty="0">
                <a:solidFill>
                  <a:srgbClr val="B8A389"/>
                </a:solidFill>
              </a:rPr>
              <a:t>непрерывный поток задач + высокая надёжность + метрики</a:t>
            </a:r>
            <a:br>
              <a:rPr lang="ru-RU" sz="1400" dirty="0">
                <a:solidFill>
                  <a:srgbClr val="B8A389"/>
                </a:solidFill>
              </a:rPr>
            </a:br>
            <a:r>
              <a:rPr lang="ru-RU" sz="1400" dirty="0">
                <a:solidFill>
                  <a:srgbClr val="B8A389"/>
                </a:solidFill>
              </a:rPr>
              <a:t>→ [пример: </a:t>
            </a:r>
            <a:r>
              <a:rPr lang="en-US" sz="1400" dirty="0">
                <a:solidFill>
                  <a:srgbClr val="B8A389"/>
                </a:solidFill>
              </a:rPr>
              <a:t>Amazon </a:t>
            </a:r>
            <a:r>
              <a:rPr lang="ru-RU" sz="1400" dirty="0">
                <a:solidFill>
                  <a:srgbClr val="B8A389"/>
                </a:solidFill>
              </a:rPr>
              <a:t>поддержка, облачные команды </a:t>
            </a:r>
            <a:r>
              <a:rPr lang="en-US" sz="1400" dirty="0">
                <a:solidFill>
                  <a:srgbClr val="B8A389"/>
                </a:solidFill>
              </a:rPr>
              <a:t>Google]</a:t>
            </a:r>
          </a:p>
          <a:p>
            <a:pPr algn="l"/>
            <a:endParaRPr lang="ru-RU" sz="1400" b="1" dirty="0">
              <a:solidFill>
                <a:srgbClr val="B8A389"/>
              </a:solidFill>
            </a:endParaRPr>
          </a:p>
          <a:p>
            <a:pPr algn="l"/>
            <a:r>
              <a:rPr lang="en-US" sz="1400" b="1" dirty="0">
                <a:solidFill>
                  <a:srgbClr val="B8A389"/>
                </a:solidFill>
              </a:rPr>
              <a:t>🔸 Lean + XP</a:t>
            </a:r>
            <a:endParaRPr lang="ru-RU" sz="1400" b="1" dirty="0">
              <a:solidFill>
                <a:srgbClr val="B8A389"/>
              </a:solidFill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rgbClr val="B8A389"/>
                </a:solidFill>
              </a:rPr>
              <a:t>→Lean-</a:t>
            </a:r>
            <a:r>
              <a:rPr lang="ru-RU" sz="1400" dirty="0">
                <a:solidFill>
                  <a:srgbClr val="B8A389"/>
                </a:solidFill>
              </a:rPr>
              <a:t>логика: минимум функциональности → проверка + </a:t>
            </a:r>
            <a:r>
              <a:rPr lang="en-US" sz="1400" dirty="0">
                <a:solidFill>
                  <a:srgbClr val="B8A389"/>
                </a:solidFill>
              </a:rPr>
              <a:t>XP-</a:t>
            </a:r>
            <a:r>
              <a:rPr lang="ru-RU" sz="1400" dirty="0">
                <a:solidFill>
                  <a:srgbClr val="B8A389"/>
                </a:solidFill>
              </a:rPr>
              <a:t>инструменты: парное программирование, </a:t>
            </a:r>
            <a:r>
              <a:rPr lang="en-US" sz="1400" dirty="0">
                <a:solidFill>
                  <a:srgbClr val="B8A389"/>
                </a:solidFill>
              </a:rPr>
              <a:t>CI/CD, TDD</a:t>
            </a:r>
            <a:endParaRPr lang="ru-RU" sz="1400" dirty="0">
              <a:solidFill>
                <a:srgbClr val="B8A389"/>
              </a:solidFill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rgbClr val="B8A389"/>
                </a:solidFill>
              </a:rPr>
              <a:t>→</a:t>
            </a:r>
            <a:r>
              <a:rPr lang="ru-RU" sz="1400" dirty="0">
                <a:solidFill>
                  <a:srgbClr val="B8A389"/>
                </a:solidFill>
              </a:rPr>
              <a:t> </a:t>
            </a:r>
            <a:r>
              <a:rPr lang="ru-RU" sz="1400" dirty="0" err="1">
                <a:solidFill>
                  <a:srgbClr val="B8A389"/>
                </a:solidFill>
              </a:rPr>
              <a:t>финтех</a:t>
            </a:r>
            <a:r>
              <a:rPr lang="ru-RU" sz="1400" dirty="0">
                <a:solidFill>
                  <a:srgbClr val="B8A389"/>
                </a:solidFill>
              </a:rPr>
              <a:t>-стартапы, команды в </a:t>
            </a:r>
            <a:r>
              <a:rPr lang="en-US" sz="1400" dirty="0" err="1">
                <a:solidFill>
                  <a:srgbClr val="B8A389"/>
                </a:solidFill>
              </a:rPr>
              <a:t>ThoughtWorks</a:t>
            </a:r>
            <a:endParaRPr lang="ru-RU" sz="1400" dirty="0">
              <a:solidFill>
                <a:srgbClr val="B8A389"/>
              </a:solidFill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ru-RU" sz="1400" b="1" dirty="0">
              <a:solidFill>
                <a:srgbClr val="B8A389"/>
              </a:solidFill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sz="1400" b="1" dirty="0">
              <a:solidFill>
                <a:srgbClr val="B8A389"/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sz="1400" b="1" dirty="0">
                <a:solidFill>
                  <a:srgbClr val="B8A389"/>
                </a:solidFill>
              </a:rPr>
              <a:t>🔸 Agile + DevOps + Cloud-native</a:t>
            </a:r>
            <a:endParaRPr lang="ru-RU" sz="1400" b="1" dirty="0">
              <a:solidFill>
                <a:srgbClr val="B8A389"/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sz="1400" dirty="0">
                <a:solidFill>
                  <a:srgbClr val="B8A389"/>
                </a:solidFill>
              </a:rPr>
              <a:t>→</a:t>
            </a:r>
            <a:r>
              <a:rPr lang="ru-RU" sz="1400" dirty="0">
                <a:solidFill>
                  <a:srgbClr val="B8A389"/>
                </a:solidFill>
              </a:rPr>
              <a:t> </a:t>
            </a:r>
            <a:r>
              <a:rPr lang="en-US" sz="1400" dirty="0">
                <a:solidFill>
                  <a:srgbClr val="B8A389"/>
                </a:solidFill>
              </a:rPr>
              <a:t>Scrum </a:t>
            </a:r>
            <a:r>
              <a:rPr lang="ru-RU" sz="1400" dirty="0">
                <a:solidFill>
                  <a:srgbClr val="B8A389"/>
                </a:solidFill>
              </a:rPr>
              <a:t>спринты + </a:t>
            </a:r>
            <a:r>
              <a:rPr lang="en-US" sz="1400" dirty="0">
                <a:solidFill>
                  <a:srgbClr val="B8A389"/>
                </a:solidFill>
              </a:rPr>
              <a:t>DevOps </a:t>
            </a:r>
            <a:r>
              <a:rPr lang="ru-RU" sz="1400" dirty="0">
                <a:solidFill>
                  <a:srgbClr val="B8A389"/>
                </a:solidFill>
              </a:rPr>
              <a:t>инфраструктура + Используются облачные функции (</a:t>
            </a:r>
            <a:r>
              <a:rPr lang="en-US" sz="1400" dirty="0">
                <a:solidFill>
                  <a:srgbClr val="B8A389"/>
                </a:solidFill>
              </a:rPr>
              <a:t>Lambda, Cloud Run) </a:t>
            </a:r>
            <a:r>
              <a:rPr lang="ru-RU" sz="1400" dirty="0">
                <a:solidFill>
                  <a:srgbClr val="B8A389"/>
                </a:solidFill>
              </a:rPr>
              <a:t>и </a:t>
            </a:r>
            <a:r>
              <a:rPr lang="en-US" sz="1400" dirty="0" err="1">
                <a:solidFill>
                  <a:srgbClr val="B8A389"/>
                </a:solidFill>
              </a:rPr>
              <a:t>IaC</a:t>
            </a:r>
            <a:endParaRPr lang="ru-RU" sz="1400" dirty="0">
              <a:solidFill>
                <a:srgbClr val="B8A389"/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sz="1400" dirty="0">
                <a:solidFill>
                  <a:srgbClr val="B8A389"/>
                </a:solidFill>
              </a:rPr>
              <a:t>→</a:t>
            </a:r>
            <a:r>
              <a:rPr lang="ru-RU" sz="1400" dirty="0">
                <a:solidFill>
                  <a:srgbClr val="B8A389"/>
                </a:solidFill>
              </a:rPr>
              <a:t> стартапы в </a:t>
            </a:r>
            <a:r>
              <a:rPr lang="en-US" sz="1400" dirty="0">
                <a:solidFill>
                  <a:srgbClr val="B8A389"/>
                </a:solidFill>
              </a:rPr>
              <a:t>AWS, Azure, Google Cloud</a:t>
            </a:r>
            <a:endParaRPr lang="ru-RU" sz="1400" dirty="0">
              <a:solidFill>
                <a:srgbClr val="B8A389"/>
              </a:solidFill>
            </a:endParaRPr>
          </a:p>
          <a:p>
            <a:pPr algn="l">
              <a:spcBef>
                <a:spcPts val="0"/>
              </a:spcBef>
            </a:pPr>
            <a:endParaRPr lang="en-US" sz="1400" b="1" dirty="0">
              <a:solidFill>
                <a:srgbClr val="B8A389"/>
              </a:solidFill>
            </a:endParaRPr>
          </a:p>
          <a:p>
            <a:pPr algn="l"/>
            <a:endParaRPr lang="en-US" sz="1400" dirty="0">
              <a:solidFill>
                <a:srgbClr val="B8A389"/>
              </a:solidFill>
            </a:endParaRPr>
          </a:p>
          <a:p>
            <a:pPr algn="l"/>
            <a:endParaRPr lang="ru-UA" sz="1400">
              <a:solidFill>
                <a:srgbClr val="B8A389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F182F3-9F45-5D0F-D4E1-34399970B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8490" y="6172199"/>
            <a:ext cx="544483" cy="55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07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5697284-F5F3-437C-A3B9-B0DBA3B62F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37645" y="6206779"/>
            <a:ext cx="638398" cy="528637"/>
          </a:xfrm>
        </p:spPr>
        <p:txBody>
          <a:bodyPr/>
          <a:lstStyle/>
          <a:p>
            <a:r>
              <a:rPr lang="ru-RU" dirty="0"/>
              <a:t>0</a:t>
            </a:r>
            <a:r>
              <a:rPr lang="en-US" dirty="0"/>
              <a:t>1</a:t>
            </a:r>
            <a:endParaRPr lang="ru-UA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C6BE3E3-9FAC-4CEA-BC00-693C4814CA0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52611"/>
            <a:ext cx="10515600" cy="3152778"/>
          </a:xfrm>
          <a:prstGeom prst="rect">
            <a:avLst/>
          </a:prstGeom>
        </p:spPr>
        <p:txBody>
          <a:bodyPr/>
          <a:lstStyle/>
          <a:p>
            <a:r>
              <a:rPr lang="ru-RU" sz="1600" b="1" dirty="0">
                <a:solidFill>
                  <a:srgbClr val="1E628F"/>
                </a:solidFill>
                <a:latin typeface="Montserrat" pitchFamily="2" charset="77"/>
              </a:rPr>
              <a:t>Идея</a:t>
            </a:r>
            <a:endParaRPr lang="en-US" sz="1600" b="1" dirty="0">
              <a:solidFill>
                <a:srgbClr val="1E628F"/>
              </a:solidFill>
              <a:latin typeface="Montserrat" pitchFamily="2" charset="77"/>
            </a:endParaRPr>
          </a:p>
          <a:p>
            <a:r>
              <a:rPr lang="ru-RU" sz="1600" b="1" dirty="0">
                <a:solidFill>
                  <a:srgbClr val="1E628F"/>
                </a:solidFill>
                <a:latin typeface="Montserrat" pitchFamily="2" charset="77"/>
              </a:rPr>
              <a:t>Сбор требований</a:t>
            </a:r>
            <a:r>
              <a:rPr lang="ru-RU" sz="1600" dirty="0">
                <a:solidFill>
                  <a:srgbClr val="1E628F"/>
                </a:solidFill>
                <a:latin typeface="Montserrat" pitchFamily="2" charset="77"/>
              </a:rPr>
              <a:t> — анализ нужд заказчика, составление требований.</a:t>
            </a:r>
          </a:p>
          <a:p>
            <a:r>
              <a:rPr lang="ru-RU" sz="1600" b="1" dirty="0">
                <a:solidFill>
                  <a:srgbClr val="1E628F"/>
                </a:solidFill>
                <a:latin typeface="Montserrat" pitchFamily="2" charset="77"/>
              </a:rPr>
              <a:t>Проектирование/ дизайн</a:t>
            </a:r>
            <a:r>
              <a:rPr lang="ru-RU" sz="1600" dirty="0">
                <a:solidFill>
                  <a:srgbClr val="1E628F"/>
                </a:solidFill>
                <a:latin typeface="Montserrat" pitchFamily="2" charset="77"/>
              </a:rPr>
              <a:t> — архитектура системы, выбор технологий.</a:t>
            </a:r>
          </a:p>
          <a:p>
            <a:r>
              <a:rPr lang="ru-RU" sz="1600" b="1" dirty="0">
                <a:solidFill>
                  <a:srgbClr val="1E628F"/>
                </a:solidFill>
                <a:latin typeface="Montserrat" pitchFamily="2" charset="77"/>
              </a:rPr>
              <a:t>Разработка (кодинг)</a:t>
            </a:r>
            <a:r>
              <a:rPr lang="ru-RU" sz="1600" dirty="0">
                <a:solidFill>
                  <a:srgbClr val="1E628F"/>
                </a:solidFill>
                <a:latin typeface="Montserrat" pitchFamily="2" charset="77"/>
              </a:rPr>
              <a:t> — написание программного кода.</a:t>
            </a:r>
          </a:p>
          <a:p>
            <a:r>
              <a:rPr lang="ru-RU" sz="1600" b="1" dirty="0">
                <a:solidFill>
                  <a:srgbClr val="1E628F"/>
                </a:solidFill>
                <a:latin typeface="Montserrat" pitchFamily="2" charset="77"/>
              </a:rPr>
              <a:t>Тестирование</a:t>
            </a:r>
            <a:r>
              <a:rPr lang="ru-RU" sz="1600" dirty="0">
                <a:solidFill>
                  <a:srgbClr val="1E628F"/>
                </a:solidFill>
                <a:latin typeface="Montserrat" pitchFamily="2" charset="77"/>
              </a:rPr>
              <a:t> — проверка качества, соответствия требованиям.</a:t>
            </a:r>
          </a:p>
          <a:p>
            <a:r>
              <a:rPr lang="ru-RU" sz="1600" b="1" dirty="0">
                <a:solidFill>
                  <a:srgbClr val="1E628F"/>
                </a:solidFill>
                <a:latin typeface="Montserrat" pitchFamily="2" charset="77"/>
              </a:rPr>
              <a:t>Внедрение (</a:t>
            </a:r>
            <a:r>
              <a:rPr lang="en-US" sz="1600" b="1" dirty="0">
                <a:solidFill>
                  <a:srgbClr val="1E628F"/>
                </a:solidFill>
                <a:latin typeface="Montserrat" pitchFamily="2" charset="77"/>
              </a:rPr>
              <a:t>Deployment)</a:t>
            </a:r>
            <a:r>
              <a:rPr lang="en-US" sz="1600" dirty="0">
                <a:solidFill>
                  <a:srgbClr val="1E628F"/>
                </a:solidFill>
                <a:latin typeface="Montserrat" pitchFamily="2" charset="77"/>
              </a:rPr>
              <a:t> — </a:t>
            </a:r>
            <a:r>
              <a:rPr lang="ru-RU" sz="1600" dirty="0">
                <a:solidFill>
                  <a:srgbClr val="1E628F"/>
                </a:solidFill>
                <a:latin typeface="Montserrat" pitchFamily="2" charset="77"/>
              </a:rPr>
              <a:t>релиз системы, публикация для пользователей.</a:t>
            </a:r>
          </a:p>
          <a:p>
            <a:r>
              <a:rPr lang="ru-RU" sz="1600" b="1" dirty="0">
                <a:solidFill>
                  <a:srgbClr val="1E628F"/>
                </a:solidFill>
                <a:latin typeface="Montserrat" pitchFamily="2" charset="77"/>
              </a:rPr>
              <a:t>Сопровождение (</a:t>
            </a:r>
            <a:r>
              <a:rPr lang="en-US" sz="1600" b="1" dirty="0">
                <a:solidFill>
                  <a:srgbClr val="1E628F"/>
                </a:solidFill>
                <a:latin typeface="Montserrat" pitchFamily="2" charset="77"/>
              </a:rPr>
              <a:t>Maintenance)</a:t>
            </a:r>
            <a:r>
              <a:rPr lang="en-US" sz="1600" dirty="0">
                <a:solidFill>
                  <a:srgbClr val="1E628F"/>
                </a:solidFill>
                <a:latin typeface="Montserrat" pitchFamily="2" charset="77"/>
              </a:rPr>
              <a:t> — </a:t>
            </a:r>
            <a:r>
              <a:rPr lang="ru-RU" sz="1600" dirty="0">
                <a:solidFill>
                  <a:srgbClr val="1E628F"/>
                </a:solidFill>
                <a:latin typeface="Montserrat" pitchFamily="2" charset="77"/>
              </a:rPr>
              <a:t>исправление багов, улучшения, обновления.</a:t>
            </a:r>
          </a:p>
          <a:p>
            <a:endParaRPr lang="ru-UA" sz="1600">
              <a:solidFill>
                <a:srgbClr val="1E628F"/>
              </a:solidFill>
              <a:latin typeface="Montserrat" pitchFamily="2" charset="77"/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4CB8595-9A55-43E3-9BFA-107E703E5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1675"/>
          </a:xfrm>
          <a:prstGeom prst="rect">
            <a:avLst/>
          </a:prstGeom>
        </p:spPr>
        <p:txBody>
          <a:bodyPr/>
          <a:lstStyle/>
          <a:p>
            <a:r>
              <a:rPr lang="ru-RU" sz="2800" dirty="0">
                <a:solidFill>
                  <a:srgbClr val="1E628F"/>
                </a:solidFill>
              </a:rPr>
              <a:t>Жизненный цикл разработки ПО</a:t>
            </a:r>
            <a:br>
              <a:rPr lang="ru-RU" dirty="0">
                <a:solidFill>
                  <a:srgbClr val="1E628F"/>
                </a:solidFill>
              </a:rPr>
            </a:br>
            <a:r>
              <a:rPr lang="ru-RU" sz="1800" b="0" dirty="0">
                <a:solidFill>
                  <a:srgbClr val="1E628F"/>
                </a:solidFill>
              </a:rPr>
              <a:t>(</a:t>
            </a:r>
            <a:r>
              <a:rPr lang="en-US" sz="1800" b="0" dirty="0">
                <a:solidFill>
                  <a:srgbClr val="1E628F"/>
                </a:solidFill>
              </a:rPr>
              <a:t>SDLC - Software Development Life Cycle</a:t>
            </a:r>
            <a:r>
              <a:rPr lang="ru-RU" sz="1800" b="0" dirty="0">
                <a:solidFill>
                  <a:srgbClr val="1E628F"/>
                </a:solidFill>
              </a:rPr>
              <a:t>)</a:t>
            </a:r>
            <a:endParaRPr lang="ru-UA" b="0">
              <a:solidFill>
                <a:srgbClr val="1E6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41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613857-1471-45A3-898E-53A609A7E0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90036"/>
            <a:ext cx="9144000" cy="438964"/>
          </a:xfrm>
        </p:spPr>
        <p:txBody>
          <a:bodyPr/>
          <a:lstStyle/>
          <a:p>
            <a:r>
              <a:rPr lang="ru-RU" dirty="0"/>
              <a:t>Методологии</a:t>
            </a:r>
            <a:r>
              <a:rPr lang="en-US" dirty="0"/>
              <a:t>, </a:t>
            </a:r>
            <a:r>
              <a:rPr lang="ru-RU" dirty="0"/>
              <a:t>фреймворки, философии</a:t>
            </a:r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20502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C4848E-B0C0-4D0F-8978-B8AEA4004A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968" y="0"/>
            <a:ext cx="8463148" cy="896442"/>
          </a:xfrm>
        </p:spPr>
        <p:txBody>
          <a:bodyPr/>
          <a:lstStyle/>
          <a:p>
            <a:pPr algn="l"/>
            <a:r>
              <a:rPr lang="en-US" sz="2800" dirty="0">
                <a:solidFill>
                  <a:srgbClr val="1E628F"/>
                </a:solidFill>
              </a:rPr>
              <a:t>Waterfall </a:t>
            </a:r>
            <a:r>
              <a:rPr lang="ru-RU" sz="2800" dirty="0">
                <a:solidFill>
                  <a:srgbClr val="1E628F"/>
                </a:solidFill>
              </a:rPr>
              <a:t>(каскадная модель)</a:t>
            </a:r>
            <a:br>
              <a:rPr lang="en-US" sz="4400" dirty="0">
                <a:solidFill>
                  <a:srgbClr val="1E628F"/>
                </a:solidFill>
              </a:rPr>
            </a:br>
            <a:r>
              <a:rPr lang="ru-RU" sz="1600" b="0" dirty="0">
                <a:solidFill>
                  <a:srgbClr val="1E628F"/>
                </a:solidFill>
              </a:rPr>
              <a:t>традиционная методология</a:t>
            </a:r>
            <a:endParaRPr lang="ru-UA" sz="4400">
              <a:solidFill>
                <a:srgbClr val="1E628F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EF129C7-6782-4E5B-B2DB-19FB24AD4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4390" y="1436913"/>
            <a:ext cx="5561610" cy="4904509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1E628F"/>
                </a:solidFill>
              </a:rPr>
              <a:t>Каждый этап (анализ → проектирование → реализация → тестирование → внедрение) выполняется последовательно.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1E628F"/>
                </a:solidFill>
              </a:rPr>
              <a:t>Требует полного набора требований на старте.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1E628F"/>
                </a:solidFill>
              </a:rPr>
              <a:t>Используется в проектах с чёткой спецификацией, например, в оборонной или медицинской сфере.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sz="1600" dirty="0">
              <a:solidFill>
                <a:srgbClr val="1E628F"/>
              </a:solidFill>
            </a:endParaRPr>
          </a:p>
          <a:p>
            <a:pPr algn="l"/>
            <a:r>
              <a:rPr lang="ru-RU" sz="1600" dirty="0">
                <a:solidFill>
                  <a:srgbClr val="1E628F"/>
                </a:solidFill>
              </a:rPr>
              <a:t>＋ Простой, понятный процесс. Хорошо документирован.    Легко прогнозировать сроки и бюджет.</a:t>
            </a:r>
          </a:p>
          <a:p>
            <a:pPr algn="l"/>
            <a:endParaRPr lang="ru-RU" sz="1600" dirty="0">
              <a:solidFill>
                <a:srgbClr val="1E628F"/>
              </a:solidFill>
            </a:endParaRPr>
          </a:p>
          <a:p>
            <a:pPr algn="l"/>
            <a:r>
              <a:rPr lang="ru-RU" sz="1600" dirty="0">
                <a:solidFill>
                  <a:srgbClr val="1E628F"/>
                </a:solidFill>
              </a:rPr>
              <a:t>− Жесткая последовательность этапов. Сложно внести изменения. Риски проявляются поздно.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sz="1600" dirty="0">
              <a:solidFill>
                <a:srgbClr val="1E628F"/>
              </a:solidFill>
            </a:endParaRPr>
          </a:p>
          <a:p>
            <a:pPr algn="l"/>
            <a:endParaRPr lang="ru-UA" sz="1600">
              <a:solidFill>
                <a:srgbClr val="1E628F"/>
              </a:solidFill>
            </a:endParaRPr>
          </a:p>
          <a:p>
            <a:endParaRPr lang="ru-UA" sz="1600">
              <a:solidFill>
                <a:srgbClr val="1E628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06442C-EB34-44CE-FC5F-A28D15E22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9753" y="2198419"/>
            <a:ext cx="2134946" cy="40480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40CD66-920E-B5B0-8376-566CC531F7A5}"/>
              </a:ext>
            </a:extLst>
          </p:cNvPr>
          <p:cNvSpPr txBox="1"/>
          <p:nvPr/>
        </p:nvSpPr>
        <p:spPr>
          <a:xfrm>
            <a:off x="6096000" y="1149955"/>
            <a:ext cx="3606140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🛫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1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.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ПО для бортовых систем самолёта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Описание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: Автоматизация управления двигателями или навигацией.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Почему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Waterfall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:</a:t>
            </a:r>
            <a:endParaRPr lang="ru-RU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Требования крайне стабильны.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Ошибка может стоить жизней → всё тестируется строго по плану.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Проект проходит множество сертификаций и аудит.</a:t>
            </a:r>
          </a:p>
          <a:p>
            <a:endParaRPr lang="ru-RU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🏥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2. Медицинская система хранения и передачи данных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Описание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: Программа для хранения рентгеновских снимков в больнице.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Почему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Waterfall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:</a:t>
            </a:r>
            <a:endParaRPr lang="ru-RU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Подчиняется стандартам (например,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HIPAA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в США,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GDPR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в Европе).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Изменения после запуска могут быть юридически невозможны.</a:t>
            </a:r>
          </a:p>
          <a:p>
            <a:endParaRPr lang="ru-RU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🔧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3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.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Государственная система документооборота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Описание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: Система для регистрации заявлений в МФЦ или органах миграции.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Почему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Waterfall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:</a:t>
            </a:r>
            <a:endParaRPr lang="ru-RU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Четкие юридические требования.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Жесткое соответствие нормативам.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Долгий процесс согласования — лучше всё продумать до разработки.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Последовательность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: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Сначала анализ нормативной базы.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Затем проектирование и разработка.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После чего полное тестирование и внедрение.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5397A8-6429-D8AF-0BD0-841A4D6C9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4059" y="6196724"/>
            <a:ext cx="508253" cy="54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66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94C706D-CB16-4F9C-9728-CFFD1637C9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353800" y="6194534"/>
            <a:ext cx="693515" cy="528637"/>
          </a:xfrm>
        </p:spPr>
        <p:txBody>
          <a:bodyPr/>
          <a:lstStyle/>
          <a:p>
            <a:pPr algn="r"/>
            <a:r>
              <a:rPr lang="ru-RU" dirty="0"/>
              <a:t>04</a:t>
            </a:r>
            <a:endParaRPr lang="ru-UA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C300624-A524-4512-AB12-9E4F7B126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7654" y="0"/>
            <a:ext cx="7094517" cy="406771"/>
          </a:xfrm>
        </p:spPr>
        <p:txBody>
          <a:bodyPr/>
          <a:lstStyle/>
          <a:p>
            <a:r>
              <a:rPr lang="ru-RU" sz="2400" dirty="0">
                <a:solidFill>
                  <a:srgbClr val="6B8F78"/>
                </a:solidFill>
              </a:rPr>
              <a:t>Гибкие методологии (</a:t>
            </a:r>
            <a:r>
              <a:rPr lang="en-US" sz="2400" dirty="0">
                <a:solidFill>
                  <a:srgbClr val="6B8F78"/>
                </a:solidFill>
              </a:rPr>
              <a:t>Agile-</a:t>
            </a:r>
            <a:r>
              <a:rPr lang="ru-RU" sz="2400" dirty="0">
                <a:solidFill>
                  <a:srgbClr val="6B8F78"/>
                </a:solidFill>
              </a:rPr>
              <a:t>подход)</a:t>
            </a:r>
            <a:endParaRPr lang="ru-UA" sz="2400" dirty="0">
              <a:solidFill>
                <a:srgbClr val="6B8F78"/>
              </a:solidFill>
            </a:endParaRPr>
          </a:p>
        </p:txBody>
      </p:sp>
      <p:sp>
        <p:nvSpPr>
          <p:cNvPr id="7" name="Заголовок 3">
            <a:extLst>
              <a:ext uri="{FF2B5EF4-FFF2-40B4-BE49-F238E27FC236}">
                <a16:creationId xmlns:a16="http://schemas.microsoft.com/office/drawing/2014/main" id="{3F412B6D-BDD9-0251-9FF0-8FCA7CD8F0C1}"/>
              </a:ext>
            </a:extLst>
          </p:cNvPr>
          <p:cNvSpPr txBox="1">
            <a:spLocks/>
          </p:cNvSpPr>
          <p:nvPr/>
        </p:nvSpPr>
        <p:spPr>
          <a:xfrm>
            <a:off x="826325" y="388214"/>
            <a:ext cx="7094517" cy="4067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ontserrat" pitchFamily="2" charset="-52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rgbClr val="6B8F78"/>
                </a:solidFill>
              </a:rPr>
              <a:t>Scrum</a:t>
            </a:r>
            <a:r>
              <a:rPr lang="ru-RU" sz="2400" dirty="0">
                <a:solidFill>
                  <a:srgbClr val="6B8F78"/>
                </a:solidFill>
              </a:rPr>
              <a:t> </a:t>
            </a:r>
          </a:p>
          <a:p>
            <a:r>
              <a:rPr lang="ru-RU" sz="1200" b="0" dirty="0">
                <a:solidFill>
                  <a:srgbClr val="6B8F78"/>
                </a:solidFill>
              </a:rPr>
              <a:t>Фреймворк/методология - реализация итеративного подхода в </a:t>
            </a:r>
            <a:r>
              <a:rPr lang="en-US" sz="1200" b="0" dirty="0">
                <a:solidFill>
                  <a:srgbClr val="6B8F78"/>
                </a:solidFill>
              </a:rPr>
              <a:t>Agile.</a:t>
            </a:r>
            <a:endParaRPr lang="ru-UA" sz="1200" b="0" dirty="0">
              <a:solidFill>
                <a:srgbClr val="6B8F78"/>
              </a:solidFill>
            </a:endParaRPr>
          </a:p>
        </p:txBody>
      </p:sp>
      <p:sp>
        <p:nvSpPr>
          <p:cNvPr id="8" name="Заголовок 3">
            <a:extLst>
              <a:ext uri="{FF2B5EF4-FFF2-40B4-BE49-F238E27FC236}">
                <a16:creationId xmlns:a16="http://schemas.microsoft.com/office/drawing/2014/main" id="{0A0A0240-7EBE-FC5B-2BB5-2821A11211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95739" y="955302"/>
            <a:ext cx="7051576" cy="299918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Подразумевает работу небольшими итерациями — </a:t>
            </a:r>
            <a:r>
              <a:rPr lang="ru-RU" sz="1600" b="1" dirty="0">
                <a:solidFill>
                  <a:srgbClr val="6B8F78"/>
                </a:solidFill>
              </a:rPr>
              <a:t>спринтами</a:t>
            </a:r>
            <a:r>
              <a:rPr lang="ru-RU" sz="1600" dirty="0">
                <a:solidFill>
                  <a:srgbClr val="6B8F78"/>
                </a:solidFill>
              </a:rPr>
              <a:t> (обычно 2 недели).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Команда сама организует процесс, есть роли: </a:t>
            </a:r>
            <a:r>
              <a:rPr lang="en-US" sz="1600" b="1" dirty="0">
                <a:solidFill>
                  <a:srgbClr val="6B8F78"/>
                </a:solidFill>
              </a:rPr>
              <a:t>Product Owner</a:t>
            </a:r>
            <a:r>
              <a:rPr lang="en-US" sz="1600" dirty="0">
                <a:solidFill>
                  <a:srgbClr val="6B8F78"/>
                </a:solidFill>
              </a:rPr>
              <a:t>, </a:t>
            </a:r>
            <a:r>
              <a:rPr lang="en-US" sz="1600" b="1" dirty="0">
                <a:solidFill>
                  <a:srgbClr val="6B8F78"/>
                </a:solidFill>
              </a:rPr>
              <a:t>Scrum Master</a:t>
            </a:r>
            <a:r>
              <a:rPr lang="en-US" sz="1600" dirty="0">
                <a:solidFill>
                  <a:srgbClr val="6B8F78"/>
                </a:solidFill>
              </a:rPr>
              <a:t>, </a:t>
            </a:r>
            <a:r>
              <a:rPr lang="ru-RU" sz="1600" b="1" dirty="0">
                <a:solidFill>
                  <a:srgbClr val="6B8F78"/>
                </a:solidFill>
              </a:rPr>
              <a:t>команда разработчиков</a:t>
            </a:r>
            <a:r>
              <a:rPr lang="ru-RU" sz="1600" dirty="0">
                <a:solidFill>
                  <a:srgbClr val="6B8F78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Популярен для продуктовой разработки и стартапов.</a:t>
            </a:r>
            <a:endParaRPr lang="en-US" sz="1600" dirty="0">
              <a:solidFill>
                <a:srgbClr val="6B8F7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6B8F78"/>
              </a:solidFill>
            </a:endParaRPr>
          </a:p>
          <a:p>
            <a:r>
              <a:rPr lang="en-US" sz="1600" dirty="0">
                <a:solidFill>
                  <a:srgbClr val="6B8F78"/>
                </a:solidFill>
              </a:rPr>
              <a:t>＋ </a:t>
            </a:r>
            <a:r>
              <a:rPr lang="ru-RU" sz="1600" dirty="0">
                <a:solidFill>
                  <a:srgbClr val="6B8F78"/>
                </a:solidFill>
              </a:rPr>
              <a:t>Быстрая обратная связь, прозрачность, возможность часто вносить изменения.</a:t>
            </a:r>
            <a:endParaRPr lang="en-US" sz="1600" dirty="0">
              <a:solidFill>
                <a:srgbClr val="6B8F78"/>
              </a:solidFill>
            </a:endParaRPr>
          </a:p>
          <a:p>
            <a:r>
              <a:rPr lang="en-US" sz="1600" dirty="0">
                <a:solidFill>
                  <a:srgbClr val="6B8F78"/>
                </a:solidFill>
              </a:rPr>
              <a:t>− </a:t>
            </a:r>
            <a:r>
              <a:rPr lang="ru-RU" sz="1600" dirty="0">
                <a:solidFill>
                  <a:srgbClr val="6B8F78"/>
                </a:solidFill>
              </a:rPr>
              <a:t>Требует высокой вовлечённости команды и заказчика. Возможны накладки без дисциплины</a:t>
            </a:r>
            <a:r>
              <a:rPr lang="en-US" sz="1600" dirty="0">
                <a:solidFill>
                  <a:srgbClr val="6B8F78"/>
                </a:solidFill>
              </a:rPr>
              <a:t>.</a:t>
            </a:r>
            <a:endParaRPr lang="ru-RU" sz="1600" dirty="0">
              <a:solidFill>
                <a:srgbClr val="6B8F78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FBC3C7F-BCFB-7B57-6712-78C269C76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39" y="955302"/>
            <a:ext cx="4366123" cy="288042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4C2465-65B8-1FC1-9134-14D019D86E8A}"/>
              </a:ext>
            </a:extLst>
          </p:cNvPr>
          <p:cNvSpPr txBox="1"/>
          <p:nvPr/>
        </p:nvSpPr>
        <p:spPr>
          <a:xfrm>
            <a:off x="239339" y="4156363"/>
            <a:ext cx="5856661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🔄 1. </a:t>
            </a:r>
            <a:r>
              <a:rPr lang="ru-RU" sz="1100" b="1" dirty="0" err="1">
                <a:solidFill>
                  <a:srgbClr val="6B8F78"/>
                </a:solidFill>
                <a:latin typeface="Montserrat" pitchFamily="2" charset="77"/>
              </a:rPr>
              <a:t>Бэклог</a:t>
            </a:r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 продукта (</a:t>
            </a:r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Product Backlog)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Это список всех задач, требований и фич, которые могут понадобиться продукту. Владелец продукта (</a:t>
            </a:r>
            <a:r>
              <a:rPr lang="en-US" sz="1100" dirty="0">
                <a:solidFill>
                  <a:srgbClr val="6B8F78"/>
                </a:solidFill>
                <a:latin typeface="Montserrat" pitchFamily="2" charset="77"/>
              </a:rPr>
              <a:t>Product Owner) </a:t>
            </a:r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отвечает за его наполнение и приоритизацию.</a:t>
            </a:r>
          </a:p>
          <a:p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✅ 2. </a:t>
            </a:r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Спланированный спринт (</a:t>
            </a:r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Sprint Planning → Sprint Backlog)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На этапе планирования команда выбирает, какие элементы из </a:t>
            </a:r>
            <a:r>
              <a:rPr lang="en-US" sz="1100" dirty="0">
                <a:solidFill>
                  <a:srgbClr val="6B8F78"/>
                </a:solidFill>
                <a:latin typeface="Montserrat" pitchFamily="2" charset="77"/>
              </a:rPr>
              <a:t>Product Backlog </a:t>
            </a:r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будут реализованы в следующем спринте (обычно 1–4 недели).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Из выбранных задач формируется </a:t>
            </a:r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Sprint Backlog</a:t>
            </a:r>
            <a:r>
              <a:rPr lang="en-US" sz="1100" dirty="0">
                <a:solidFill>
                  <a:srgbClr val="6B8F78"/>
                </a:solidFill>
                <a:latin typeface="Montserrat" pitchFamily="2" charset="77"/>
              </a:rPr>
              <a:t> — </a:t>
            </a:r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список задач текущего спринта.</a:t>
            </a:r>
          </a:p>
          <a:p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🌀 3. </a:t>
            </a:r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Ежедневный </a:t>
            </a:r>
            <a:r>
              <a:rPr lang="ru-RU" sz="1100" b="1" dirty="0" err="1">
                <a:solidFill>
                  <a:srgbClr val="6B8F78"/>
                </a:solidFill>
                <a:latin typeface="Montserrat" pitchFamily="2" charset="77"/>
              </a:rPr>
              <a:t>скрам</a:t>
            </a:r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 (</a:t>
            </a:r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Daily Scrum)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Ежедневная короткая встреча (15 минут), где команда отвечает на 3 вопроса: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  - Что я сделал вчера?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  - Что буду делать сегодня?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  - Есть ли </a:t>
            </a:r>
            <a:r>
              <a:rPr lang="ru-RU" sz="1100" dirty="0" err="1">
                <a:solidFill>
                  <a:srgbClr val="6B8F78"/>
                </a:solidFill>
                <a:latin typeface="Montserrat" pitchFamily="2" charset="77"/>
              </a:rPr>
              <a:t>блокеры</a:t>
            </a:r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?</a:t>
            </a:r>
          </a:p>
          <a:p>
            <a:endParaRPr lang="en-US" sz="1100" dirty="0">
              <a:solidFill>
                <a:srgbClr val="6B8F78"/>
              </a:solidFill>
              <a:latin typeface="Montserrat" pitchFamily="2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A35114-70B9-109C-A13D-D9F3808CCB26}"/>
              </a:ext>
            </a:extLst>
          </p:cNvPr>
          <p:cNvSpPr txBox="1"/>
          <p:nvPr/>
        </p:nvSpPr>
        <p:spPr>
          <a:xfrm>
            <a:off x="6094022" y="4128907"/>
            <a:ext cx="609797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💡 4. </a:t>
            </a:r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Инкремент (</a:t>
            </a:r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Increment)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К концу спринта команда создает инкремент — </a:t>
            </a:r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рабочую, протестированную часть продукта</a:t>
            </a:r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, готовую к релизу (пусть даже не выкладывается сразу).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Инкремент должен соответствовать критерию "</a:t>
            </a:r>
            <a:r>
              <a:rPr lang="en-US" sz="1100" dirty="0">
                <a:solidFill>
                  <a:srgbClr val="6B8F78"/>
                </a:solidFill>
                <a:latin typeface="Montserrat" pitchFamily="2" charset="77"/>
              </a:rPr>
              <a:t>Definition of Done".</a:t>
            </a:r>
            <a:endParaRPr lang="ru-RU" sz="1100" dirty="0">
              <a:solidFill>
                <a:srgbClr val="6B8F78"/>
              </a:solidFill>
              <a:latin typeface="Montserrat" pitchFamily="2" charset="77"/>
            </a:endParaRPr>
          </a:p>
          <a:p>
            <a:endParaRPr lang="en-US" sz="1100" dirty="0">
              <a:solidFill>
                <a:srgbClr val="6B8F78"/>
              </a:solidFill>
              <a:latin typeface="Montserrat" pitchFamily="2" charset="77"/>
            </a:endParaRPr>
          </a:p>
          <a:p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🔁 5. </a:t>
            </a:r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Спринт (</a:t>
            </a:r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Sprint)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Сам спринт — это весь цикл: от планирования до поставки инкремента.</a:t>
            </a:r>
          </a:p>
          <a:p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В конце спринта проходят:</a:t>
            </a:r>
          </a:p>
          <a:p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  - </a:t>
            </a:r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Sprint Review</a:t>
            </a:r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 (</a:t>
            </a:r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Demo)</a:t>
            </a:r>
            <a:r>
              <a:rPr lang="en-US" sz="1100" dirty="0">
                <a:solidFill>
                  <a:srgbClr val="6B8F78"/>
                </a:solidFill>
                <a:latin typeface="Montserrat" pitchFamily="2" charset="77"/>
              </a:rPr>
              <a:t> — </a:t>
            </a:r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демонстрация результата заинтересованным сторонам.</a:t>
            </a:r>
          </a:p>
          <a:p>
            <a:r>
              <a:rPr lang="ru-RU" sz="1100" b="1" dirty="0">
                <a:solidFill>
                  <a:srgbClr val="6B8F78"/>
                </a:solidFill>
                <a:latin typeface="Montserrat" pitchFamily="2" charset="77"/>
              </a:rPr>
              <a:t>  - </a:t>
            </a:r>
            <a:r>
              <a:rPr lang="en-US" sz="1100" b="1" dirty="0">
                <a:solidFill>
                  <a:srgbClr val="6B8F78"/>
                </a:solidFill>
                <a:latin typeface="Montserrat" pitchFamily="2" charset="77"/>
              </a:rPr>
              <a:t>Sprint Retrospective</a:t>
            </a:r>
            <a:r>
              <a:rPr lang="en-US" sz="1100" dirty="0">
                <a:solidFill>
                  <a:srgbClr val="6B8F78"/>
                </a:solidFill>
                <a:latin typeface="Montserrat" pitchFamily="2" charset="77"/>
              </a:rPr>
              <a:t> — </a:t>
            </a:r>
            <a:r>
              <a:rPr lang="ru-RU" sz="1100" dirty="0">
                <a:solidFill>
                  <a:srgbClr val="6B8F78"/>
                </a:solidFill>
                <a:latin typeface="Montserrat" pitchFamily="2" charset="77"/>
              </a:rPr>
              <a:t>обсуждение того, как улучшить процесс в будущем спринте.</a:t>
            </a:r>
          </a:p>
        </p:txBody>
      </p:sp>
    </p:spTree>
    <p:extLst>
      <p:ext uri="{BB962C8B-B14F-4D97-AF65-F5344CB8AC3E}">
        <p14:creationId xmlns:p14="http://schemas.microsoft.com/office/powerpoint/2010/main" val="4128799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BBB233D7-5AB3-495E-AD46-22BE1C664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762" y="421368"/>
            <a:ext cx="6661269" cy="30076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Подходит для непрерывной поставки задач.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Используется </a:t>
            </a:r>
            <a:r>
              <a:rPr lang="ru-RU" sz="1600" b="1" dirty="0">
                <a:solidFill>
                  <a:srgbClr val="6B8F78"/>
                </a:solidFill>
              </a:rPr>
              <a:t>доска</a:t>
            </a:r>
            <a:r>
              <a:rPr lang="ru-RU" sz="1600" dirty="0">
                <a:solidFill>
                  <a:srgbClr val="6B8F78"/>
                </a:solidFill>
              </a:rPr>
              <a:t> с колонками («</a:t>
            </a:r>
            <a:r>
              <a:rPr lang="en-US" sz="1600" dirty="0">
                <a:solidFill>
                  <a:srgbClr val="6B8F78"/>
                </a:solidFill>
              </a:rPr>
              <a:t>To Do», «In Progress», «Done»).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Эффективен для поддержки, </a:t>
            </a:r>
            <a:r>
              <a:rPr lang="en-US" sz="1600" dirty="0">
                <a:solidFill>
                  <a:srgbClr val="6B8F78"/>
                </a:solidFill>
              </a:rPr>
              <a:t>DevOps </a:t>
            </a:r>
            <a:r>
              <a:rPr lang="ru-RU" sz="1600" dirty="0">
                <a:solidFill>
                  <a:srgbClr val="6B8F78"/>
                </a:solidFill>
              </a:rPr>
              <a:t>и команд с постоянным потоком задач.</a:t>
            </a:r>
            <a:endParaRPr lang="en-US" sz="1600" dirty="0">
              <a:solidFill>
                <a:srgbClr val="6B8F7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6B8F78"/>
              </a:solidFill>
            </a:endParaRPr>
          </a:p>
          <a:p>
            <a:r>
              <a:rPr lang="en-US" sz="1600" dirty="0">
                <a:solidFill>
                  <a:srgbClr val="6B8F78"/>
                </a:solidFill>
              </a:rPr>
              <a:t>＋ </a:t>
            </a:r>
            <a:r>
              <a:rPr lang="ru-RU" sz="1600" dirty="0">
                <a:solidFill>
                  <a:srgbClr val="6B8F78"/>
                </a:solidFill>
              </a:rPr>
              <a:t>Гибкость, наглядность процесса, легко внедряется, подходит для поддержки.</a:t>
            </a:r>
            <a:endParaRPr lang="en-US" sz="1600" dirty="0">
              <a:solidFill>
                <a:srgbClr val="6B8F78"/>
              </a:solidFill>
            </a:endParaRPr>
          </a:p>
          <a:p>
            <a:r>
              <a:rPr lang="en-US" sz="1600" dirty="0">
                <a:solidFill>
                  <a:srgbClr val="6B8F78"/>
                </a:solidFill>
              </a:rPr>
              <a:t>− </a:t>
            </a:r>
            <a:r>
              <a:rPr lang="ru-RU" sz="1600" dirty="0">
                <a:solidFill>
                  <a:srgbClr val="6B8F78"/>
                </a:solidFill>
              </a:rPr>
              <a:t>Нет чётких фаз и завершений (не для всех проектов). Могут затягиваться задачи.</a:t>
            </a:r>
          </a:p>
          <a:p>
            <a:endParaRPr lang="en-US" sz="1600" dirty="0">
              <a:solidFill>
                <a:srgbClr val="6B8F78"/>
              </a:solidFill>
            </a:endParaRPr>
          </a:p>
          <a:p>
            <a:endParaRPr lang="ru-UA" sz="1600">
              <a:solidFill>
                <a:srgbClr val="6B8F78"/>
              </a:solidFill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AA94F2B-2AC4-49B0-98CB-7170678C8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solidFill>
                  <a:srgbClr val="6B8F78"/>
                </a:solidFill>
              </a:rPr>
              <a:t>Kanban</a:t>
            </a:r>
            <a:r>
              <a:rPr lang="ru-RU" sz="2400" dirty="0">
                <a:solidFill>
                  <a:srgbClr val="6B8F78"/>
                </a:solidFill>
              </a:rPr>
              <a:t> </a:t>
            </a:r>
            <a:r>
              <a:rPr lang="ru-RU" sz="1050" b="0" dirty="0">
                <a:solidFill>
                  <a:srgbClr val="6B8F78"/>
                </a:solidFill>
              </a:rPr>
              <a:t>(метод, практика)</a:t>
            </a:r>
            <a:endParaRPr lang="ru-UA" sz="2400" b="0">
              <a:solidFill>
                <a:srgbClr val="6B8F78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D19D43-40E2-491F-AE55-44EFD490DC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69758" y="6176962"/>
            <a:ext cx="577558" cy="528637"/>
          </a:xfrm>
        </p:spPr>
        <p:txBody>
          <a:bodyPr/>
          <a:lstStyle/>
          <a:p>
            <a:r>
              <a:rPr lang="en-US" dirty="0"/>
              <a:t>05</a:t>
            </a:r>
            <a:endParaRPr lang="ru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FBAEF3-FE76-99DA-DF26-76CC601AB2AD}"/>
              </a:ext>
            </a:extLst>
          </p:cNvPr>
          <p:cNvSpPr txBox="1"/>
          <p:nvPr/>
        </p:nvSpPr>
        <p:spPr>
          <a:xfrm>
            <a:off x="281191" y="3048169"/>
            <a:ext cx="4611443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6B8F78"/>
                </a:solidFill>
              </a:rPr>
              <a:t>📋 Kanban-</a:t>
            </a:r>
            <a:r>
              <a:rPr lang="ru-RU" sz="1100" b="1" dirty="0">
                <a:solidFill>
                  <a:srgbClr val="6B8F78"/>
                </a:solidFill>
              </a:rPr>
              <a:t>доска — визуализация потока задач</a:t>
            </a:r>
          </a:p>
          <a:p>
            <a:r>
              <a:rPr lang="en-US" sz="1100" dirty="0">
                <a:solidFill>
                  <a:srgbClr val="6B8F78"/>
                </a:solidFill>
              </a:rPr>
              <a:t>Kanban </a:t>
            </a:r>
            <a:r>
              <a:rPr lang="ru-RU" sz="1100" dirty="0">
                <a:solidFill>
                  <a:srgbClr val="6B8F78"/>
                </a:solidFill>
              </a:rPr>
              <a:t>используется для управления потоком задач с помощью </a:t>
            </a:r>
            <a:r>
              <a:rPr lang="ru-RU" sz="1100" b="1" dirty="0">
                <a:solidFill>
                  <a:srgbClr val="6B8F78"/>
                </a:solidFill>
              </a:rPr>
              <a:t>трёх (или более) колонок</a:t>
            </a:r>
            <a:r>
              <a:rPr lang="ru-RU" sz="1100" dirty="0">
                <a:solidFill>
                  <a:srgbClr val="6B8F78"/>
                </a:solidFill>
              </a:rPr>
              <a:t>, каждая из которых отражает стадию выполнения.</a:t>
            </a:r>
            <a:endParaRPr lang="en-US" sz="1100" dirty="0">
              <a:solidFill>
                <a:srgbClr val="6B8F78"/>
              </a:solidFill>
            </a:endParaRPr>
          </a:p>
          <a:p>
            <a:endParaRPr lang="ru-RU" sz="1100" dirty="0">
              <a:solidFill>
                <a:srgbClr val="6B8F78"/>
              </a:solidFill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sz="1100" b="1" dirty="0">
                <a:solidFill>
                  <a:srgbClr val="6B8F78"/>
                </a:solidFill>
              </a:rPr>
              <a:t> 1. To Do (</a:t>
            </a:r>
            <a:r>
              <a:rPr lang="ru-RU" sz="1100" b="1" dirty="0">
                <a:solidFill>
                  <a:srgbClr val="6B8F78"/>
                </a:solidFill>
              </a:rPr>
              <a:t>Сделать)</a:t>
            </a:r>
          </a:p>
          <a:p>
            <a:r>
              <a:rPr lang="ru-RU" sz="1100" dirty="0">
                <a:solidFill>
                  <a:srgbClr val="6B8F78"/>
                </a:solidFill>
              </a:rPr>
              <a:t>Здесь находятся </a:t>
            </a:r>
            <a:r>
              <a:rPr lang="ru-RU" sz="1100" b="1" dirty="0">
                <a:solidFill>
                  <a:srgbClr val="6B8F78"/>
                </a:solidFill>
              </a:rPr>
              <a:t>новые задачи</a:t>
            </a:r>
            <a:r>
              <a:rPr lang="ru-RU" sz="1100" dirty="0">
                <a:solidFill>
                  <a:srgbClr val="6B8F78"/>
                </a:solidFill>
              </a:rPr>
              <a:t>, которые ещё не начали выполнять.</a:t>
            </a:r>
          </a:p>
          <a:p>
            <a:r>
              <a:rPr lang="ru-RU" sz="1100" dirty="0">
                <a:solidFill>
                  <a:srgbClr val="6B8F78"/>
                </a:solidFill>
              </a:rPr>
              <a:t>Обычно они отсортированы по приоритету сверху вниз.</a:t>
            </a:r>
          </a:p>
          <a:p>
            <a:r>
              <a:rPr lang="ru-RU" sz="1100" dirty="0">
                <a:solidFill>
                  <a:srgbClr val="6B8F78"/>
                </a:solidFill>
              </a:rPr>
              <a:t>Пример: баг из тикет-системы, который только добавили.</a:t>
            </a:r>
            <a:endParaRPr lang="en-US" sz="1100" dirty="0">
              <a:solidFill>
                <a:srgbClr val="6B8F78"/>
              </a:solidFill>
            </a:endParaRPr>
          </a:p>
          <a:p>
            <a:endParaRPr lang="ru-RU" sz="1100" dirty="0">
              <a:solidFill>
                <a:srgbClr val="6B8F78"/>
              </a:solidFill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sz="1100" b="1" dirty="0">
                <a:solidFill>
                  <a:srgbClr val="6B8F78"/>
                </a:solidFill>
              </a:rPr>
              <a:t> 2. In Progress (</a:t>
            </a:r>
            <a:r>
              <a:rPr lang="ru-RU" sz="1100" b="1" dirty="0">
                <a:solidFill>
                  <a:srgbClr val="6B8F78"/>
                </a:solidFill>
              </a:rPr>
              <a:t>В процессе)</a:t>
            </a:r>
          </a:p>
          <a:p>
            <a:r>
              <a:rPr lang="ru-RU" sz="1100" dirty="0">
                <a:solidFill>
                  <a:srgbClr val="6B8F78"/>
                </a:solidFill>
              </a:rPr>
              <a:t>Задачи, над которыми </a:t>
            </a:r>
            <a:r>
              <a:rPr lang="ru-RU" sz="1100" b="1" dirty="0">
                <a:solidFill>
                  <a:srgbClr val="6B8F78"/>
                </a:solidFill>
              </a:rPr>
              <a:t>сейчас работает команда</a:t>
            </a:r>
            <a:r>
              <a:rPr lang="ru-RU" sz="1100" dirty="0">
                <a:solidFill>
                  <a:srgbClr val="6B8F78"/>
                </a:solidFill>
              </a:rPr>
              <a:t>.</a:t>
            </a:r>
          </a:p>
          <a:p>
            <a:r>
              <a:rPr lang="ru-RU" sz="1100" dirty="0">
                <a:solidFill>
                  <a:srgbClr val="6B8F78"/>
                </a:solidFill>
              </a:rPr>
              <a:t>В </a:t>
            </a:r>
            <a:r>
              <a:rPr lang="en-US" sz="1100" dirty="0">
                <a:solidFill>
                  <a:srgbClr val="6B8F78"/>
                </a:solidFill>
              </a:rPr>
              <a:t>Kanban </a:t>
            </a:r>
            <a:r>
              <a:rPr lang="ru-RU" sz="1100" dirty="0">
                <a:solidFill>
                  <a:srgbClr val="6B8F78"/>
                </a:solidFill>
              </a:rPr>
              <a:t>часто применяются </a:t>
            </a:r>
            <a:r>
              <a:rPr lang="ru-RU" sz="1100" b="1" dirty="0">
                <a:solidFill>
                  <a:srgbClr val="6B8F78"/>
                </a:solidFill>
              </a:rPr>
              <a:t>лимиты </a:t>
            </a:r>
            <a:r>
              <a:rPr lang="en-US" sz="1100" b="1" dirty="0">
                <a:solidFill>
                  <a:srgbClr val="6B8F78"/>
                </a:solidFill>
              </a:rPr>
              <a:t>WIP (Work In Progress)</a:t>
            </a:r>
            <a:r>
              <a:rPr lang="en-US" sz="1100" dirty="0">
                <a:solidFill>
                  <a:srgbClr val="6B8F78"/>
                </a:solidFill>
              </a:rPr>
              <a:t> — </a:t>
            </a:r>
            <a:r>
              <a:rPr lang="ru-RU" sz="1100" dirty="0">
                <a:solidFill>
                  <a:srgbClr val="6B8F78"/>
                </a:solidFill>
              </a:rPr>
              <a:t>ограничение количества одновременно выполняемых задач, чтобы избежать перегрузки.</a:t>
            </a:r>
          </a:p>
          <a:p>
            <a:r>
              <a:rPr lang="ru-RU" sz="1100" dirty="0">
                <a:solidFill>
                  <a:srgbClr val="6B8F78"/>
                </a:solidFill>
              </a:rPr>
              <a:t>Пример: один разработчик взял задачу из "</a:t>
            </a:r>
            <a:r>
              <a:rPr lang="en-US" sz="1100" dirty="0">
                <a:solidFill>
                  <a:srgbClr val="6B8F78"/>
                </a:solidFill>
              </a:rPr>
              <a:t>To Do" </a:t>
            </a:r>
            <a:r>
              <a:rPr lang="ru-RU" sz="1100" dirty="0">
                <a:solidFill>
                  <a:srgbClr val="6B8F78"/>
                </a:solidFill>
              </a:rPr>
              <a:t>и работает над ней.</a:t>
            </a:r>
            <a:endParaRPr lang="en-US" sz="1100" dirty="0">
              <a:solidFill>
                <a:srgbClr val="6B8F78"/>
              </a:solidFill>
            </a:endParaRPr>
          </a:p>
          <a:p>
            <a:endParaRPr lang="ru-RU" sz="1100" dirty="0">
              <a:solidFill>
                <a:srgbClr val="6B8F78"/>
              </a:solidFill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sz="1100" b="1" dirty="0">
                <a:solidFill>
                  <a:srgbClr val="6B8F78"/>
                </a:solidFill>
              </a:rPr>
              <a:t> 3. Done (</a:t>
            </a:r>
            <a:r>
              <a:rPr lang="ru-RU" sz="1100" b="1" dirty="0">
                <a:solidFill>
                  <a:srgbClr val="6B8F78"/>
                </a:solidFill>
              </a:rPr>
              <a:t>Готово)</a:t>
            </a:r>
          </a:p>
          <a:p>
            <a:r>
              <a:rPr lang="ru-RU" sz="1100" dirty="0">
                <a:solidFill>
                  <a:srgbClr val="6B8F78"/>
                </a:solidFill>
              </a:rPr>
              <a:t>Задачи, которые полностью завершены и прошли нужные проверки.</a:t>
            </a:r>
          </a:p>
          <a:p>
            <a:r>
              <a:rPr lang="ru-RU" sz="1100" dirty="0">
                <a:solidFill>
                  <a:srgbClr val="6B8F78"/>
                </a:solidFill>
              </a:rPr>
              <a:t>Может быть </a:t>
            </a:r>
            <a:r>
              <a:rPr lang="ru-RU" sz="1100" dirty="0" err="1">
                <a:solidFill>
                  <a:srgbClr val="6B8F78"/>
                </a:solidFill>
              </a:rPr>
              <a:t>подколонка</a:t>
            </a:r>
            <a:r>
              <a:rPr lang="ru-RU" sz="1100" dirty="0">
                <a:solidFill>
                  <a:srgbClr val="6B8F78"/>
                </a:solidFill>
              </a:rPr>
              <a:t> "Для тестирования" или "На ревью", если доска детализирована.</a:t>
            </a:r>
          </a:p>
          <a:p>
            <a:endParaRPr lang="en-US" sz="1100" dirty="0">
              <a:solidFill>
                <a:srgbClr val="6B8F78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728D12-101A-7ED2-CBF1-E7C453549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839787"/>
            <a:ext cx="3155868" cy="20952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E8E60C-9DAD-11DC-3653-74287F3E1FB1}"/>
              </a:ext>
            </a:extLst>
          </p:cNvPr>
          <p:cNvSpPr txBox="1"/>
          <p:nvPr/>
        </p:nvSpPr>
        <p:spPr>
          <a:xfrm flipH="1">
            <a:off x="5041762" y="3429000"/>
            <a:ext cx="334884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🧑‍💻 1.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Техническая поддержка и сопровождение продуктов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Сценарий:</a:t>
            </a:r>
            <a:b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</a:b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Команда поддержки отвечает на баг-репорты, запросы пользователей и внутренние задачи.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Как используется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Kanban: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Колонки: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To Do, In Progress, Waiting for Info, Done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Задачи поступают непрерывно — нет смысла делить их на спринты.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Введён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WIP-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лимит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(work in progress),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например, не более 3 задач на одного сотрудника.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Обсуждения проходят 1 раз в день или по мере надобности.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Пример:</a:t>
            </a:r>
            <a:b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</a:b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Команда поддержки интернет-банка разбирает тикеты от клиентов по сбоям и функционалу (например, не приходят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push-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уведомления, ошибка в истории операций).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04B3D2-1EF0-2C0B-DE0B-D879D4D01289}"/>
              </a:ext>
            </a:extLst>
          </p:cNvPr>
          <p:cNvSpPr txBox="1"/>
          <p:nvPr/>
        </p:nvSpPr>
        <p:spPr>
          <a:xfrm flipH="1">
            <a:off x="8326245" y="3429000"/>
            <a:ext cx="3348841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📚 2.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Контент-команда или маркетинг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Сценарий:</a:t>
            </a:r>
            <a:b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</a:b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Команда пишет статьи, делает рассылки, создаёт графику и соцсети-посты.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Как используется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Kanban: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Колонки: Идеи, Планируется, В работе, Редактура, Готово, Опубликовано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Видно узкие места — например, задачи «застревают» на этапе дизайна.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Задачи перемещаются без спринтов, по мере готовности.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Пример:</a:t>
            </a:r>
            <a:b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</a:b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Маркетинговая команда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IT-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продукта выпускает по 2–3 статьи в блог каждую неделю и использует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Kanban-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доску в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Notion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для отслеживания прогресса.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79276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ACC55-AD81-2BAA-14A7-A45EBC892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892635C0-3FBD-CCE2-E983-C24CD55D9D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59818" y="6176962"/>
            <a:ext cx="587498" cy="528637"/>
          </a:xfrm>
        </p:spPr>
        <p:txBody>
          <a:bodyPr/>
          <a:lstStyle/>
          <a:p>
            <a:r>
              <a:rPr lang="en-US" dirty="0"/>
              <a:t>06</a:t>
            </a:r>
            <a:endParaRPr lang="ru-UA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DDF1D3EF-D7F4-BFEF-3C9F-1E22BCF12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04" y="308112"/>
            <a:ext cx="5181600" cy="430522"/>
          </a:xfrm>
        </p:spPr>
        <p:txBody>
          <a:bodyPr/>
          <a:lstStyle/>
          <a:p>
            <a:r>
              <a:rPr lang="en-US" sz="2400" dirty="0">
                <a:solidFill>
                  <a:srgbClr val="6B8F78"/>
                </a:solidFill>
              </a:rPr>
              <a:t>Extreme Programming (XP)</a:t>
            </a:r>
            <a:br>
              <a:rPr lang="ru-RU" sz="2400" dirty="0">
                <a:solidFill>
                  <a:srgbClr val="6B8F78"/>
                </a:solidFill>
              </a:rPr>
            </a:br>
            <a:r>
              <a:rPr lang="ru-RU" sz="1200" b="0" dirty="0">
                <a:solidFill>
                  <a:srgbClr val="6B8F78"/>
                </a:solidFill>
              </a:rPr>
              <a:t>фреймворк/ методология</a:t>
            </a:r>
            <a:endParaRPr lang="ru-UA" sz="2400" b="0" dirty="0">
              <a:solidFill>
                <a:srgbClr val="6B8F78"/>
              </a:solidFill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C6EEC5-F8B2-2C75-ED33-97EE8E9DF9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34348" y="365126"/>
            <a:ext cx="5181600" cy="305819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Упор на качество кода, частые релизы, парное программирование, </a:t>
            </a:r>
            <a:r>
              <a:rPr lang="en-US" sz="1600" dirty="0">
                <a:solidFill>
                  <a:srgbClr val="6B8F78"/>
                </a:solidFill>
              </a:rPr>
              <a:t>TDD (</a:t>
            </a:r>
            <a:r>
              <a:rPr lang="ru-RU" sz="1600" dirty="0">
                <a:solidFill>
                  <a:srgbClr val="6B8F78"/>
                </a:solidFill>
              </a:rPr>
              <a:t>разработка через тестирование).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Подходит для высоко нагруженных проектов с изменяющимися требованиями.</a:t>
            </a:r>
            <a:endParaRPr lang="en-US" sz="1600" dirty="0">
              <a:solidFill>
                <a:srgbClr val="6B8F78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6B8F78"/>
              </a:solidFill>
            </a:endParaRPr>
          </a:p>
          <a:p>
            <a:r>
              <a:rPr lang="en-US" sz="1600" dirty="0">
                <a:solidFill>
                  <a:srgbClr val="6B8F78"/>
                </a:solidFill>
              </a:rPr>
              <a:t>＋ </a:t>
            </a:r>
            <a:r>
              <a:rPr lang="ru-RU" sz="1600" dirty="0">
                <a:solidFill>
                  <a:srgbClr val="6B8F78"/>
                </a:solidFill>
              </a:rPr>
              <a:t>Высокое качество кода, </a:t>
            </a:r>
            <a:r>
              <a:rPr lang="en-US" sz="1600" dirty="0">
                <a:solidFill>
                  <a:srgbClr val="6B8F78"/>
                </a:solidFill>
              </a:rPr>
              <a:t>TDD, </a:t>
            </a:r>
            <a:r>
              <a:rPr lang="ru-RU" sz="1600" dirty="0">
                <a:solidFill>
                  <a:srgbClr val="6B8F78"/>
                </a:solidFill>
              </a:rPr>
              <a:t>быстрая доставка. Много инженерных практик.</a:t>
            </a:r>
            <a:endParaRPr lang="en-US" sz="1600" dirty="0">
              <a:solidFill>
                <a:srgbClr val="6B8F78"/>
              </a:solidFill>
            </a:endParaRPr>
          </a:p>
          <a:p>
            <a:r>
              <a:rPr lang="en-US" sz="1600" dirty="0">
                <a:solidFill>
                  <a:srgbClr val="6B8F78"/>
                </a:solidFill>
              </a:rPr>
              <a:t>− </a:t>
            </a:r>
            <a:r>
              <a:rPr lang="ru-RU" sz="1600" dirty="0">
                <a:solidFill>
                  <a:srgbClr val="6B8F78"/>
                </a:solidFill>
              </a:rPr>
              <a:t>Требует высокой технической зрелости, дисциплины и хорошего взаимодействия.</a:t>
            </a:r>
          </a:p>
          <a:p>
            <a:endParaRPr lang="ru-UA" sz="1600" dirty="0">
              <a:solidFill>
                <a:srgbClr val="6B8F78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60953F-0A92-7DE9-0FE6-981A1527B459}"/>
              </a:ext>
            </a:extLst>
          </p:cNvPr>
          <p:cNvSpPr txBox="1"/>
          <p:nvPr/>
        </p:nvSpPr>
        <p:spPr>
          <a:xfrm>
            <a:off x="26821" y="3980136"/>
            <a:ext cx="2870758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🔹 1. Planning (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Планирование)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Заказчик и команда обсуждают требования.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Используются </a:t>
            </a:r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User Stories</a:t>
            </a:r>
            <a:r>
              <a:rPr lang="en-US" sz="1050" dirty="0">
                <a:solidFill>
                  <a:srgbClr val="6B8F78"/>
                </a:solidFill>
                <a:latin typeface="Montserrat" pitchFamily="2" charset="77"/>
              </a:rPr>
              <a:t> — 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короткие описания функций с точки зрения пользователя.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Оценивается сложность задач (обычно в </a:t>
            </a:r>
            <a:r>
              <a:rPr lang="en-US" sz="1050" dirty="0">
                <a:solidFill>
                  <a:srgbClr val="6B8F78"/>
                </a:solidFill>
                <a:latin typeface="Montserrat" pitchFamily="2" charset="77"/>
              </a:rPr>
              <a:t>Story Points).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Планируется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релиз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 и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итерация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 (обычно 1–2 недели).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Важный принцип: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простое планирование, только по необходимости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.</a:t>
            </a:r>
          </a:p>
          <a:p>
            <a:endParaRPr lang="en-US" sz="1050" dirty="0">
              <a:solidFill>
                <a:srgbClr val="6B8F78"/>
              </a:solidFill>
              <a:latin typeface="Montserrat" pitchFamily="2" charset="77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3BDB3B-C6D4-D89B-2661-ACDF9A9B0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31" y="904461"/>
            <a:ext cx="2303639" cy="30747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860DE8-CEA4-1006-3B40-52A5965D24F1}"/>
              </a:ext>
            </a:extLst>
          </p:cNvPr>
          <p:cNvSpPr txBox="1"/>
          <p:nvPr/>
        </p:nvSpPr>
        <p:spPr>
          <a:xfrm>
            <a:off x="2736172" y="795648"/>
            <a:ext cx="3842758" cy="6070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🔹 2. Design (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Проектирование)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В </a:t>
            </a:r>
            <a:r>
              <a:rPr lang="en-US" sz="1050" dirty="0">
                <a:solidFill>
                  <a:srgbClr val="6B8F78"/>
                </a:solidFill>
                <a:latin typeface="Montserrat" pitchFamily="2" charset="77"/>
              </a:rPr>
              <a:t>XP — 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минимальное проектирование «наперед».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Упор на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простоту архитектуры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 и отказ от чрезмерной абстракции.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Используется </a:t>
            </a:r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CRC-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моделирование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, диаграммы классов, если нужно.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Цель —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делать только то, что нужно для текущей задачи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.</a:t>
            </a:r>
          </a:p>
          <a:p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🔹 3. Coding (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Программирование)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Пишется код в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парном программировании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 (один пишет, другой наблюдает).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Разработчики строго придерживаются принципа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чистого кода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Всё происходит по принципу: «Сначала тест — потом код».</a:t>
            </a:r>
          </a:p>
          <a:p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🔹 4. Testing (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Тестирование)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Используется </a:t>
            </a:r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TDD</a:t>
            </a:r>
            <a:r>
              <a:rPr lang="en-US" sz="1050" dirty="0">
                <a:solidFill>
                  <a:srgbClr val="6B8F78"/>
                </a:solidFill>
                <a:latin typeface="Montserrat" pitchFamily="2" charset="77"/>
              </a:rPr>
              <a:t> (Test-Driven Development):</a:t>
            </a:r>
          </a:p>
          <a:p>
            <a:r>
              <a:rPr lang="en-US" sz="1050" dirty="0">
                <a:solidFill>
                  <a:srgbClr val="6B8F78"/>
                </a:solidFill>
                <a:latin typeface="Montserrat" pitchFamily="2" charset="77"/>
              </a:rPr>
              <a:t>  - 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Сначала пишется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тест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, который не проходит.</a:t>
            </a:r>
            <a:endParaRPr lang="en-US" sz="1050" dirty="0">
              <a:solidFill>
                <a:srgbClr val="6B8F78"/>
              </a:solidFill>
              <a:latin typeface="Montserrat" pitchFamily="2" charset="77"/>
            </a:endParaRPr>
          </a:p>
          <a:p>
            <a:r>
              <a:rPr lang="en-US" sz="1050" dirty="0">
                <a:solidFill>
                  <a:srgbClr val="6B8F78"/>
                </a:solidFill>
                <a:latin typeface="Montserrat" pitchFamily="2" charset="77"/>
              </a:rPr>
              <a:t>  - 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Затем пишется код, чтобы тест прошёл.</a:t>
            </a:r>
            <a:endParaRPr lang="en-US" sz="1050" dirty="0">
              <a:solidFill>
                <a:srgbClr val="6B8F78"/>
              </a:solidFill>
              <a:latin typeface="Montserrat" pitchFamily="2" charset="77"/>
            </a:endParaRPr>
          </a:p>
          <a:p>
            <a:r>
              <a:rPr lang="en-US" sz="1050" dirty="0">
                <a:solidFill>
                  <a:srgbClr val="6B8F78"/>
                </a:solidFill>
                <a:latin typeface="Montserrat" pitchFamily="2" charset="77"/>
              </a:rPr>
              <a:t>  - 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Потом рефакторинг.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Покрытие тестами очень высокое.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Также применяются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юнит-тесты, интеграционные тесты и частично </a:t>
            </a:r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E2E</a:t>
            </a:r>
            <a:r>
              <a:rPr lang="en-US" sz="1050" dirty="0">
                <a:solidFill>
                  <a:srgbClr val="6B8F78"/>
                </a:solidFill>
                <a:latin typeface="Montserrat" pitchFamily="2" charset="77"/>
              </a:rPr>
              <a:t>.</a:t>
            </a:r>
          </a:p>
          <a:p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🔁 5. Integration &amp; Release (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Интеграция и выпуск)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Частые интеграции: </a:t>
            </a:r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continuous integration</a:t>
            </a:r>
            <a:r>
              <a:rPr lang="en-US" sz="1050" dirty="0">
                <a:solidFill>
                  <a:srgbClr val="6B8F78"/>
                </a:solidFill>
                <a:latin typeface="Montserrat" pitchFamily="2" charset="77"/>
              </a:rPr>
              <a:t>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По возможности — релиз в конце каждой итерации.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Автоматизация: сборки, тесты, деплой — всё должно быть автоматизировано.</a:t>
            </a:r>
          </a:p>
          <a:p>
            <a:r>
              <a:rPr lang="en-US" sz="1050" b="1" dirty="0">
                <a:solidFill>
                  <a:srgbClr val="6B8F78"/>
                </a:solidFill>
                <a:latin typeface="Montserrat" pitchFamily="2" charset="77"/>
              </a:rPr>
              <a:t>🔄 6. Feedback (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Обратная связь)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Постоянное общение с заказчиком.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Итерации короткие — заказчик быстро видит результат.</a:t>
            </a:r>
          </a:p>
          <a:p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Часто проводятся </a:t>
            </a:r>
            <a:r>
              <a:rPr lang="ru-RU" sz="1050" b="1" dirty="0">
                <a:solidFill>
                  <a:srgbClr val="6B8F78"/>
                </a:solidFill>
                <a:latin typeface="Montserrat" pitchFamily="2" charset="77"/>
              </a:rPr>
              <a:t>ретроспективы</a:t>
            </a:r>
            <a:r>
              <a:rPr lang="ru-RU" sz="1050" dirty="0">
                <a:solidFill>
                  <a:srgbClr val="6B8F78"/>
                </a:solidFill>
                <a:latin typeface="Montserrat" pitchFamily="2" charset="77"/>
              </a:rPr>
              <a:t>, где команда обсуждает, как улучшить процесс.</a:t>
            </a:r>
          </a:p>
          <a:p>
            <a:endParaRPr lang="en-US" sz="1050" dirty="0">
              <a:solidFill>
                <a:srgbClr val="6B8F78"/>
              </a:solidFill>
              <a:latin typeface="Montserrat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6801F5-CEE5-72B7-247B-7EBC62A6743D}"/>
              </a:ext>
            </a:extLst>
          </p:cNvPr>
          <p:cNvSpPr txBox="1"/>
          <p:nvPr/>
        </p:nvSpPr>
        <p:spPr>
          <a:xfrm>
            <a:off x="6536377" y="3514526"/>
            <a:ext cx="230381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✅ 1. </a:t>
            </a:r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Разработка торговой платформы для </a:t>
            </a:r>
            <a:r>
              <a:rPr lang="ru-RU" sz="9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финтех</a:t>
            </a:r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-стартапа</a:t>
            </a:r>
          </a:p>
          <a:p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Пример:</a:t>
            </a:r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онлайн-платформа для купли-продажи акций с мобильным приложением.</a:t>
            </a:r>
            <a:b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</a:br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Почему 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XP: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Частые изменения от регуляторов и пользователей.</a:t>
            </a: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Высокие требования к качеству и стабильности.</a:t>
            </a: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Необходимость быстро проверять бизнес-гипотезы.</a:t>
            </a:r>
          </a:p>
          <a:p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Как применяют:</a:t>
            </a:r>
            <a:endParaRPr lang="ru-RU" sz="9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Разработчики работают в парах (парное программирование).</a:t>
            </a: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Всё покрывается юнит-тестами (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TDD).</a:t>
            </a: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Автоматизированная доставка (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CI/CD).</a:t>
            </a: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Частые демо заказчику.</a:t>
            </a:r>
          </a:p>
          <a:p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100073-D2B1-16BF-A934-EF2AC0552329}"/>
              </a:ext>
            </a:extLst>
          </p:cNvPr>
          <p:cNvSpPr txBox="1"/>
          <p:nvPr/>
        </p:nvSpPr>
        <p:spPr>
          <a:xfrm>
            <a:off x="8840190" y="3514526"/>
            <a:ext cx="324967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✅ 2. </a:t>
            </a:r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Проект с открытым 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API </a:t>
            </a:r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для 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IoT-</a:t>
            </a:r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устройств</a:t>
            </a:r>
          </a:p>
          <a:p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Пример:</a:t>
            </a:r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компания создает облачный 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API </a:t>
            </a:r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для управления "умными" устройствами.</a:t>
            </a:r>
            <a:b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</a:br>
            <a:r>
              <a:rPr lang="ru-RU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Почему </a:t>
            </a:r>
            <a:r>
              <a:rPr lang="en-US" sz="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XP: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Нельзя допустить ошибок в интеграции.</a:t>
            </a: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Тесты критичны (особенно для внешних клиентов).</a:t>
            </a:r>
          </a:p>
          <a:p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Используется 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Infrastructure as Code → </a:t>
            </a:r>
            <a:r>
              <a:rPr lang="ru-RU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всё автоматизируется и покрывается тестами.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48CD7D-19C5-CAB9-ED60-05A98DAA4F61}"/>
              </a:ext>
            </a:extLst>
          </p:cNvPr>
          <p:cNvSpPr txBox="1"/>
          <p:nvPr/>
        </p:nvSpPr>
        <p:spPr>
          <a:xfrm>
            <a:off x="8840190" y="4944559"/>
            <a:ext cx="29332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6B8F78"/>
                </a:solidFill>
                <a:latin typeface="Montserrat" pitchFamily="2" charset="77"/>
              </a:rPr>
              <a:t>💡 </a:t>
            </a:r>
            <a:r>
              <a:rPr lang="ru-RU" sz="1000" b="1" dirty="0">
                <a:solidFill>
                  <a:srgbClr val="6B8F78"/>
                </a:solidFill>
                <a:latin typeface="Montserrat" pitchFamily="2" charset="77"/>
              </a:rPr>
              <a:t>Когда </a:t>
            </a:r>
            <a:r>
              <a:rPr lang="en-US" sz="1000" b="1" dirty="0">
                <a:solidFill>
                  <a:srgbClr val="6B8F78"/>
                </a:solidFill>
                <a:latin typeface="Montserrat" pitchFamily="2" charset="77"/>
              </a:rPr>
              <a:t>XP </a:t>
            </a:r>
            <a:r>
              <a:rPr lang="ru-RU" sz="1000" b="1" dirty="0">
                <a:solidFill>
                  <a:srgbClr val="6B8F78"/>
                </a:solidFill>
                <a:latin typeface="Montserrat" pitchFamily="2" charset="77"/>
              </a:rPr>
              <a:t>особенно эффективен:</a:t>
            </a:r>
          </a:p>
          <a:p>
            <a:r>
              <a:rPr lang="en-US" sz="1000" dirty="0">
                <a:solidFill>
                  <a:srgbClr val="6B8F78"/>
                </a:solidFill>
                <a:latin typeface="Montserrat" pitchFamily="2" charset="77"/>
              </a:rPr>
              <a:t> - </a:t>
            </a:r>
            <a:r>
              <a:rPr lang="ru-RU" sz="1000" dirty="0">
                <a:solidFill>
                  <a:srgbClr val="6B8F78"/>
                </a:solidFill>
                <a:latin typeface="Montserrat" pitchFamily="2" charset="77"/>
              </a:rPr>
              <a:t>Команда ≤ 10 человек.</a:t>
            </a:r>
          </a:p>
          <a:p>
            <a:r>
              <a:rPr lang="en-US" sz="1000" dirty="0">
                <a:solidFill>
                  <a:srgbClr val="6B8F78"/>
                </a:solidFill>
                <a:latin typeface="Montserrat" pitchFamily="2" charset="77"/>
              </a:rPr>
              <a:t> - </a:t>
            </a:r>
            <a:r>
              <a:rPr lang="ru-RU" sz="1000" dirty="0">
                <a:solidFill>
                  <a:srgbClr val="6B8F78"/>
                </a:solidFill>
                <a:latin typeface="Montserrat" pitchFamily="2" charset="77"/>
              </a:rPr>
              <a:t>Клиент вовлечён и доступен.</a:t>
            </a:r>
          </a:p>
          <a:p>
            <a:r>
              <a:rPr lang="en-US" sz="1000" dirty="0">
                <a:solidFill>
                  <a:srgbClr val="6B8F78"/>
                </a:solidFill>
                <a:latin typeface="Montserrat" pitchFamily="2" charset="77"/>
              </a:rPr>
              <a:t> - </a:t>
            </a:r>
            <a:r>
              <a:rPr lang="ru-RU" sz="1000" dirty="0">
                <a:solidFill>
                  <a:srgbClr val="6B8F78"/>
                </a:solidFill>
                <a:latin typeface="Montserrat" pitchFamily="2" charset="77"/>
              </a:rPr>
              <a:t>Проект требует высокой надёжности и скорости одновременно.</a:t>
            </a:r>
          </a:p>
          <a:p>
            <a:r>
              <a:rPr lang="en-US" sz="1000" dirty="0">
                <a:solidFill>
                  <a:srgbClr val="6B8F78"/>
                </a:solidFill>
                <a:latin typeface="Montserrat" pitchFamily="2" charset="77"/>
              </a:rPr>
              <a:t> - </a:t>
            </a:r>
            <a:r>
              <a:rPr lang="ru-RU" sz="1000" dirty="0">
                <a:solidFill>
                  <a:srgbClr val="6B8F78"/>
                </a:solidFill>
                <a:latin typeface="Montserrat" pitchFamily="2" charset="77"/>
              </a:rPr>
              <a:t>Нет "водопадных" контрактов и необходимости долго согласовывать.</a:t>
            </a:r>
          </a:p>
          <a:p>
            <a:endParaRPr lang="en-US" sz="1000" dirty="0">
              <a:solidFill>
                <a:srgbClr val="6B8F78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55494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74060-4C12-B009-6EC6-5451FE05B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6D415FB-C7A3-0421-D0F3-ACCEABB1A8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03495" y="6206780"/>
            <a:ext cx="693515" cy="522012"/>
          </a:xfrm>
        </p:spPr>
        <p:txBody>
          <a:bodyPr/>
          <a:lstStyle/>
          <a:p>
            <a:r>
              <a:rPr lang="en-US" dirty="0"/>
              <a:t>07</a:t>
            </a:r>
            <a:endParaRPr lang="ru-UA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11CA326-E6CB-5AFF-1827-C6B067C22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81600" cy="620527"/>
          </a:xfrm>
        </p:spPr>
        <p:txBody>
          <a:bodyPr/>
          <a:lstStyle/>
          <a:p>
            <a:r>
              <a:rPr lang="en-US" sz="2400" dirty="0">
                <a:solidFill>
                  <a:srgbClr val="6B8F78"/>
                </a:solidFill>
              </a:rPr>
              <a:t>Lean</a:t>
            </a:r>
            <a:r>
              <a:rPr lang="ru-RU" sz="2400" dirty="0">
                <a:solidFill>
                  <a:srgbClr val="6B8F78"/>
                </a:solidFill>
              </a:rPr>
              <a:t> </a:t>
            </a:r>
            <a:r>
              <a:rPr lang="ru-RU" sz="1200" b="0" dirty="0">
                <a:solidFill>
                  <a:srgbClr val="6B8F78"/>
                </a:solidFill>
              </a:rPr>
              <a:t>(философия, набор принципов)</a:t>
            </a:r>
            <a:endParaRPr lang="ru-UA" sz="1200" b="0" dirty="0">
              <a:solidFill>
                <a:srgbClr val="6B8F78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58783457-2DE6-CBC4-47D7-7A83FC44BB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2690" y="890649"/>
            <a:ext cx="5181600" cy="3942608"/>
          </a:xfrm>
        </p:spPr>
        <p:txBody>
          <a:bodyPr/>
          <a:lstStyle/>
          <a:p>
            <a:r>
              <a:rPr lang="en-US" sz="1600" b="1" dirty="0">
                <a:solidFill>
                  <a:srgbClr val="6B8F78"/>
                </a:solidFill>
              </a:rPr>
              <a:t>🔑 </a:t>
            </a:r>
            <a:r>
              <a:rPr lang="ru-RU" sz="1600" b="1" dirty="0">
                <a:solidFill>
                  <a:srgbClr val="6B8F78"/>
                </a:solidFill>
              </a:rPr>
              <a:t>Принципы </a:t>
            </a:r>
            <a:r>
              <a:rPr lang="en-US" sz="1600" b="1" dirty="0">
                <a:solidFill>
                  <a:srgbClr val="6B8F78"/>
                </a:solidFill>
              </a:rPr>
              <a:t>Lean, </a:t>
            </a:r>
            <a:r>
              <a:rPr lang="ru-RU" sz="1600" b="1" dirty="0">
                <a:solidFill>
                  <a:srgbClr val="6B8F78"/>
                </a:solidFill>
              </a:rPr>
              <a:t>которые лежат в основе всех этапов:</a:t>
            </a:r>
          </a:p>
          <a:p>
            <a:r>
              <a:rPr lang="ru-RU" sz="1600" b="1" dirty="0">
                <a:solidFill>
                  <a:srgbClr val="6B8F78"/>
                </a:solidFill>
              </a:rPr>
              <a:t>Ценность</a:t>
            </a:r>
            <a:r>
              <a:rPr lang="ru-RU" sz="1600" dirty="0">
                <a:solidFill>
                  <a:srgbClr val="6B8F78"/>
                </a:solidFill>
              </a:rPr>
              <a:t> — понять, что важно клиенту.</a:t>
            </a:r>
          </a:p>
          <a:p>
            <a:r>
              <a:rPr lang="ru-RU" sz="1600" b="1" dirty="0">
                <a:solidFill>
                  <a:srgbClr val="6B8F78"/>
                </a:solidFill>
              </a:rPr>
              <a:t>Цепочка создания ценности</a:t>
            </a:r>
            <a:r>
              <a:rPr lang="ru-RU" sz="1600" dirty="0">
                <a:solidFill>
                  <a:srgbClr val="6B8F78"/>
                </a:solidFill>
              </a:rPr>
              <a:t> — определить шаги, которые действительно приносят ценность.</a:t>
            </a:r>
          </a:p>
          <a:p>
            <a:r>
              <a:rPr lang="ru-RU" sz="1600" b="1" dirty="0">
                <a:solidFill>
                  <a:srgbClr val="6B8F78"/>
                </a:solidFill>
              </a:rPr>
              <a:t>Устранение потерь (</a:t>
            </a:r>
            <a:r>
              <a:rPr lang="en-US" sz="1600" b="1" dirty="0">
                <a:solidFill>
                  <a:srgbClr val="6B8F78"/>
                </a:solidFill>
              </a:rPr>
              <a:t>waste)</a:t>
            </a:r>
            <a:r>
              <a:rPr lang="en-US" sz="1600" dirty="0">
                <a:solidFill>
                  <a:srgbClr val="6B8F78"/>
                </a:solidFill>
              </a:rPr>
              <a:t> — </a:t>
            </a:r>
            <a:r>
              <a:rPr lang="ru-RU" sz="1600" dirty="0">
                <a:solidFill>
                  <a:srgbClr val="6B8F78"/>
                </a:solidFill>
              </a:rPr>
              <a:t>всё, что не добавляет ценность, исключается.</a:t>
            </a:r>
          </a:p>
          <a:p>
            <a:r>
              <a:rPr lang="ru-RU" sz="1600" b="1" dirty="0">
                <a:solidFill>
                  <a:srgbClr val="6B8F78"/>
                </a:solidFill>
              </a:rPr>
              <a:t>Поток (</a:t>
            </a:r>
            <a:r>
              <a:rPr lang="en-US" sz="1600" b="1" dirty="0">
                <a:solidFill>
                  <a:srgbClr val="6B8F78"/>
                </a:solidFill>
              </a:rPr>
              <a:t>flow)</a:t>
            </a:r>
            <a:r>
              <a:rPr lang="en-US" sz="1600" dirty="0">
                <a:solidFill>
                  <a:srgbClr val="6B8F78"/>
                </a:solidFill>
              </a:rPr>
              <a:t> — </a:t>
            </a:r>
            <a:r>
              <a:rPr lang="ru-RU" sz="1600" dirty="0">
                <a:solidFill>
                  <a:srgbClr val="6B8F78"/>
                </a:solidFill>
              </a:rPr>
              <a:t>обеспечить плавное прохождение задач без </a:t>
            </a:r>
            <a:r>
              <a:rPr lang="ru-RU" sz="1600" dirty="0" err="1">
                <a:solidFill>
                  <a:srgbClr val="6B8F78"/>
                </a:solidFill>
              </a:rPr>
              <a:t>блокеров</a:t>
            </a:r>
            <a:r>
              <a:rPr lang="ru-RU" sz="1600" dirty="0">
                <a:solidFill>
                  <a:srgbClr val="6B8F78"/>
                </a:solidFill>
              </a:rPr>
              <a:t>.</a:t>
            </a:r>
          </a:p>
          <a:p>
            <a:r>
              <a:rPr lang="ru-RU" sz="1600" b="1" dirty="0">
                <a:solidFill>
                  <a:srgbClr val="6B8F78"/>
                </a:solidFill>
              </a:rPr>
              <a:t>Вытягивание (</a:t>
            </a:r>
            <a:r>
              <a:rPr lang="en-US" sz="1600" b="1" dirty="0">
                <a:solidFill>
                  <a:srgbClr val="6B8F78"/>
                </a:solidFill>
              </a:rPr>
              <a:t>pull)</a:t>
            </a:r>
            <a:r>
              <a:rPr lang="en-US" sz="1600" dirty="0">
                <a:solidFill>
                  <a:srgbClr val="6B8F78"/>
                </a:solidFill>
              </a:rPr>
              <a:t> — </a:t>
            </a:r>
            <a:r>
              <a:rPr lang="ru-RU" sz="1600" dirty="0">
                <a:solidFill>
                  <a:srgbClr val="6B8F78"/>
                </a:solidFill>
              </a:rPr>
              <a:t>работа не «по плану», а по реальному спросу.</a:t>
            </a:r>
          </a:p>
          <a:p>
            <a:r>
              <a:rPr lang="ru-RU" sz="1600" b="1" dirty="0">
                <a:solidFill>
                  <a:srgbClr val="6B8F78"/>
                </a:solidFill>
              </a:rPr>
              <a:t>Совершенствование (</a:t>
            </a:r>
            <a:r>
              <a:rPr lang="en-US" sz="1600" b="1" dirty="0">
                <a:solidFill>
                  <a:srgbClr val="6B8F78"/>
                </a:solidFill>
              </a:rPr>
              <a:t>kaizen)</a:t>
            </a:r>
            <a:r>
              <a:rPr lang="en-US" sz="1600" dirty="0">
                <a:solidFill>
                  <a:srgbClr val="6B8F78"/>
                </a:solidFill>
              </a:rPr>
              <a:t> — </a:t>
            </a:r>
            <a:r>
              <a:rPr lang="ru-RU" sz="1600" dirty="0">
                <a:solidFill>
                  <a:srgbClr val="6B8F78"/>
                </a:solidFill>
              </a:rPr>
              <a:t>постоянное улучшение процессов.</a:t>
            </a:r>
          </a:p>
          <a:p>
            <a:endParaRPr lang="ru-UA" sz="1600" dirty="0">
              <a:solidFill>
                <a:srgbClr val="6B8F78"/>
              </a:solidFill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E37530B-B9E5-B551-6E34-98C2D48C5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5802" y="985652"/>
            <a:ext cx="5181600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600" b="1" dirty="0">
                <a:solidFill>
                  <a:srgbClr val="6B8F78"/>
                </a:solidFill>
              </a:rPr>
              <a:t>Не жёсткая методология с этапами</a:t>
            </a:r>
            <a:r>
              <a:rPr lang="ru-RU" sz="1600" dirty="0">
                <a:solidFill>
                  <a:srgbClr val="6B8F78"/>
                </a:solidFill>
              </a:rPr>
              <a:t>, как </a:t>
            </a:r>
            <a:r>
              <a:rPr lang="en-US" sz="1600" dirty="0">
                <a:solidFill>
                  <a:srgbClr val="6B8F78"/>
                </a:solidFill>
              </a:rPr>
              <a:t>Waterfall, </a:t>
            </a:r>
            <a:r>
              <a:rPr lang="ru-RU" sz="1600" dirty="0">
                <a:solidFill>
                  <a:srgbClr val="6B8F78"/>
                </a:solidFill>
              </a:rPr>
              <a:t>а </a:t>
            </a:r>
            <a:r>
              <a:rPr lang="ru-RU" sz="1600" b="1" dirty="0">
                <a:solidFill>
                  <a:srgbClr val="6B8F78"/>
                </a:solidFill>
              </a:rPr>
              <a:t>мышление и набор принципов</a:t>
            </a:r>
            <a:r>
              <a:rPr lang="ru-RU" sz="1600" dirty="0">
                <a:solidFill>
                  <a:srgbClr val="6B8F78"/>
                </a:solidFill>
              </a:rPr>
              <a:t>, нацеленных на </a:t>
            </a:r>
            <a:r>
              <a:rPr lang="ru-RU" sz="1600" b="1" dirty="0">
                <a:solidFill>
                  <a:srgbClr val="6B8F78"/>
                </a:solidFill>
              </a:rPr>
              <a:t>устранение потерь</a:t>
            </a:r>
            <a:r>
              <a:rPr lang="ru-RU" sz="1600" dirty="0">
                <a:solidFill>
                  <a:srgbClr val="6B8F78"/>
                </a:solidFill>
              </a:rPr>
              <a:t> и </a:t>
            </a:r>
            <a:r>
              <a:rPr lang="ru-RU" sz="1600" b="1" dirty="0">
                <a:solidFill>
                  <a:srgbClr val="6B8F78"/>
                </a:solidFill>
              </a:rPr>
              <a:t>максимизацию ценности для клиента</a:t>
            </a:r>
            <a:r>
              <a:rPr lang="ru-RU" sz="1600" dirty="0">
                <a:solidFill>
                  <a:srgbClr val="6B8F78"/>
                </a:solidFill>
              </a:rPr>
              <a:t>.</a:t>
            </a:r>
            <a:endParaRPr lang="en-US" sz="1600" dirty="0">
              <a:solidFill>
                <a:srgbClr val="6B8F78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Основан на принципах бережливого производства.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Убирает «мусор» (</a:t>
            </a:r>
            <a:r>
              <a:rPr lang="en-US" sz="1600" dirty="0">
                <a:solidFill>
                  <a:srgbClr val="6B8F78"/>
                </a:solidFill>
              </a:rPr>
              <a:t>waste) — </a:t>
            </a:r>
            <a:r>
              <a:rPr lang="ru-RU" sz="1600" dirty="0">
                <a:solidFill>
                  <a:srgbClr val="6B8F78"/>
                </a:solidFill>
              </a:rPr>
              <a:t>всё, что не даёт ценности пользователю.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6B8F78"/>
                </a:solidFill>
              </a:rPr>
              <a:t>Часто используется в стартапах (например, </a:t>
            </a:r>
            <a:r>
              <a:rPr lang="en-US" sz="1600" b="1" dirty="0">
                <a:solidFill>
                  <a:srgbClr val="6B8F78"/>
                </a:solidFill>
              </a:rPr>
              <a:t>Lean Startup</a:t>
            </a:r>
            <a:r>
              <a:rPr lang="en-US" sz="1600" dirty="0">
                <a:solidFill>
                  <a:srgbClr val="6B8F78"/>
                </a:solidFill>
              </a:rPr>
              <a:t>).</a:t>
            </a:r>
          </a:p>
          <a:p>
            <a:endParaRPr lang="en-US" sz="1600" dirty="0">
              <a:solidFill>
                <a:srgbClr val="6B8F78"/>
              </a:solidFill>
            </a:endParaRPr>
          </a:p>
          <a:p>
            <a:r>
              <a:rPr lang="en-US" sz="1600" dirty="0">
                <a:solidFill>
                  <a:srgbClr val="6B8F78"/>
                </a:solidFill>
              </a:rPr>
              <a:t>＋ </a:t>
            </a:r>
            <a:r>
              <a:rPr lang="ru-RU" sz="1600" dirty="0">
                <a:solidFill>
                  <a:srgbClr val="6B8F78"/>
                </a:solidFill>
              </a:rPr>
              <a:t>Устраняет лишнее, фокус на ценности для пользователя. Эффективно для </a:t>
            </a:r>
            <a:r>
              <a:rPr lang="en-US" sz="1600" dirty="0">
                <a:solidFill>
                  <a:srgbClr val="6B8F78"/>
                </a:solidFill>
              </a:rPr>
              <a:t>MVP.</a:t>
            </a:r>
          </a:p>
          <a:p>
            <a:r>
              <a:rPr lang="en-US" sz="1600" dirty="0">
                <a:solidFill>
                  <a:srgbClr val="6B8F78"/>
                </a:solidFill>
              </a:rPr>
              <a:t>− </a:t>
            </a:r>
            <a:r>
              <a:rPr lang="ru-RU" sz="1600" dirty="0">
                <a:solidFill>
                  <a:srgbClr val="6B8F78"/>
                </a:solidFill>
              </a:rPr>
              <a:t>Мало формальных правил, сложнее масштабировать.</a:t>
            </a:r>
            <a:endParaRPr lang="ru-UA" sz="1600" dirty="0">
              <a:solidFill>
                <a:srgbClr val="6B8F78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B0BED3-889C-D0D3-1E01-B779211F98C0}"/>
              </a:ext>
            </a:extLst>
          </p:cNvPr>
          <p:cNvSpPr txBox="1"/>
          <p:nvPr/>
        </p:nvSpPr>
        <p:spPr>
          <a:xfrm>
            <a:off x="838200" y="4919008"/>
            <a:ext cx="260441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✅ 1. Dropbox (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на старте)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Суть: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вместо того чтобы тратить месяцы на разработку, команда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Dropbox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сначала сделала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видео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MVP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—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ролик, демонстрирующий, как якобы работает их продукт.</a:t>
            </a:r>
          </a:p>
          <a:p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Результат: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тысячи людей подписались в лист ожидания ещё до запуска.</a:t>
            </a:r>
          </a:p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Lean-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принцип: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проверка интереса к продукту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до создания продукта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→ экономия времени и ресурсов.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772B-C87C-2C15-8D01-8759F266CF36}"/>
              </a:ext>
            </a:extLst>
          </p:cNvPr>
          <p:cNvSpPr txBox="1"/>
          <p:nvPr/>
        </p:nvSpPr>
        <p:spPr>
          <a:xfrm>
            <a:off x="3491590" y="4919008"/>
            <a:ext cx="260441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✅ 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2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. Spotify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Используют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Lean-Agile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подход на всех уровнях: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маленькие автономные команды (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squads),</a:t>
            </a:r>
            <a:endParaRPr lang="ru-RU" sz="1000" dirty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</a:endParaRP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быстрые релизы,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постоянное измерение метрик,</a:t>
            </a:r>
          </a:p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 - эксперименты с функциями (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A/B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тесты).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Lean-</a:t>
            </a:r>
            <a:r>
              <a:rPr lang="ru-RU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принцип: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 быстрые поставки, обратная связь, минимизация "мусора".</a:t>
            </a:r>
          </a:p>
        </p:txBody>
      </p:sp>
    </p:spTree>
    <p:extLst>
      <p:ext uri="{BB962C8B-B14F-4D97-AF65-F5344CB8AC3E}">
        <p14:creationId xmlns:p14="http://schemas.microsoft.com/office/powerpoint/2010/main" val="2197298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2AF896-A7A7-A8D9-98FB-B60328E53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85AAB4F-EC60-FC2B-8319-CD6B1A8010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39939" y="6176962"/>
            <a:ext cx="617315" cy="528637"/>
          </a:xfrm>
        </p:spPr>
        <p:txBody>
          <a:bodyPr/>
          <a:lstStyle/>
          <a:p>
            <a:r>
              <a:rPr lang="en-US" dirty="0"/>
              <a:t>08</a:t>
            </a:r>
            <a:endParaRPr lang="ru-UA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AE9A3AF-9D89-FB9C-ABE4-5F98096E0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080169" cy="644278"/>
          </a:xfrm>
        </p:spPr>
        <p:txBody>
          <a:bodyPr/>
          <a:lstStyle/>
          <a:p>
            <a:r>
              <a:rPr lang="en-US" sz="2400" dirty="0">
                <a:solidFill>
                  <a:srgbClr val="6B8F78"/>
                </a:solidFill>
              </a:rPr>
              <a:t>DevOps</a:t>
            </a:r>
            <a:br>
              <a:rPr lang="en-US" sz="2400" dirty="0">
                <a:solidFill>
                  <a:srgbClr val="6B8F78"/>
                </a:solidFill>
              </a:rPr>
            </a:br>
            <a:r>
              <a:rPr lang="ru-RU" sz="1400" b="0" dirty="0">
                <a:solidFill>
                  <a:srgbClr val="6B8F78"/>
                </a:solidFill>
              </a:rPr>
              <a:t>культурный и инженерный подход</a:t>
            </a:r>
            <a:endParaRPr lang="ru-UA" sz="1200" b="0" dirty="0">
              <a:solidFill>
                <a:srgbClr val="6B8F78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591D3B9B-C510-537A-FF02-B6D58BF169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253331"/>
            <a:ext cx="5181600" cy="5028716"/>
          </a:xfrm>
        </p:spPr>
        <p:txBody>
          <a:bodyPr/>
          <a:lstStyle/>
          <a:p>
            <a:r>
              <a:rPr lang="ru-RU" sz="1600" dirty="0">
                <a:solidFill>
                  <a:srgbClr val="6B8F78"/>
                </a:solidFill>
              </a:rPr>
              <a:t>＋ Быстрая доставка, автоматизация, высокая стабильность, прозрачность между </a:t>
            </a:r>
            <a:r>
              <a:rPr lang="en-US" sz="1600" dirty="0">
                <a:solidFill>
                  <a:srgbClr val="6B8F78"/>
                </a:solidFill>
              </a:rPr>
              <a:t>Dev </a:t>
            </a:r>
            <a:r>
              <a:rPr lang="ru-RU" sz="1600" dirty="0">
                <a:solidFill>
                  <a:srgbClr val="6B8F78"/>
                </a:solidFill>
              </a:rPr>
              <a:t>и </a:t>
            </a:r>
            <a:r>
              <a:rPr lang="en-US" sz="1600" dirty="0">
                <a:solidFill>
                  <a:srgbClr val="6B8F78"/>
                </a:solidFill>
              </a:rPr>
              <a:t>Ops.</a:t>
            </a:r>
            <a:endParaRPr lang="ru-RU" sz="1600" dirty="0">
              <a:solidFill>
                <a:srgbClr val="6B8F78"/>
              </a:solidFill>
            </a:endParaRPr>
          </a:p>
          <a:p>
            <a:r>
              <a:rPr lang="ru-RU" sz="1600" dirty="0">
                <a:solidFill>
                  <a:srgbClr val="6B8F78"/>
                </a:solidFill>
              </a:rPr>
              <a:t>− Требует зрелой инженерной культуры, много автоматизации.</a:t>
            </a:r>
          </a:p>
          <a:p>
            <a:endParaRPr lang="ru-RU" sz="1600" dirty="0">
              <a:solidFill>
                <a:srgbClr val="6B8F78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b="1" dirty="0">
                <a:solidFill>
                  <a:srgbClr val="6B8F78"/>
                </a:solidFill>
              </a:rPr>
              <a:t>💡 </a:t>
            </a:r>
            <a:r>
              <a:rPr lang="ru-RU" sz="1400" b="1" dirty="0">
                <a:solidFill>
                  <a:srgbClr val="6B8F78"/>
                </a:solidFill>
              </a:rPr>
              <a:t>Принципы </a:t>
            </a:r>
            <a:r>
              <a:rPr lang="en-US" sz="1400" b="1" dirty="0">
                <a:solidFill>
                  <a:srgbClr val="6B8F78"/>
                </a:solidFill>
              </a:rPr>
              <a:t>DevOps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200" dirty="0">
                <a:solidFill>
                  <a:srgbClr val="6B8F78"/>
                </a:solidFill>
              </a:rPr>
              <a:t>Они основаны на </a:t>
            </a:r>
            <a:r>
              <a:rPr lang="ru-RU" sz="1200" b="1" dirty="0">
                <a:solidFill>
                  <a:srgbClr val="6B8F78"/>
                </a:solidFill>
              </a:rPr>
              <a:t>трёх "столпах"</a:t>
            </a:r>
            <a:r>
              <a:rPr lang="ru-RU" sz="1200" dirty="0">
                <a:solidFill>
                  <a:srgbClr val="6B8F78"/>
                </a:solidFill>
              </a:rPr>
              <a:t> (по книге </a:t>
            </a:r>
            <a:r>
              <a:rPr lang="en-US" sz="1200" i="1" dirty="0">
                <a:solidFill>
                  <a:srgbClr val="6B8F78"/>
                </a:solidFill>
              </a:rPr>
              <a:t>The Phoenix Project</a:t>
            </a:r>
            <a:r>
              <a:rPr lang="en-US" sz="1200" dirty="0">
                <a:solidFill>
                  <a:srgbClr val="6B8F78"/>
                </a:solidFill>
              </a:rPr>
              <a:t> </a:t>
            </a:r>
            <a:r>
              <a:rPr lang="ru-RU" sz="1200" dirty="0">
                <a:solidFill>
                  <a:srgbClr val="6B8F78"/>
                </a:solidFill>
              </a:rPr>
              <a:t>и </a:t>
            </a:r>
            <a:r>
              <a:rPr lang="en-US" sz="1200" i="1" dirty="0">
                <a:solidFill>
                  <a:srgbClr val="6B8F78"/>
                </a:solidFill>
              </a:rPr>
              <a:t>The DevOps Handbook</a:t>
            </a:r>
            <a:r>
              <a:rPr lang="en-US" sz="1200" dirty="0">
                <a:solidFill>
                  <a:srgbClr val="6B8F78"/>
                </a:solidFill>
              </a:rPr>
              <a:t>):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b="1" dirty="0">
                <a:solidFill>
                  <a:srgbClr val="6B8F78"/>
                </a:solidFill>
              </a:rPr>
              <a:t>1. Flow (</a:t>
            </a:r>
            <a:r>
              <a:rPr lang="ru-RU" sz="1400" b="1" dirty="0">
                <a:solidFill>
                  <a:srgbClr val="6B8F78"/>
                </a:solidFill>
              </a:rPr>
              <a:t>поток ценности)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>
                <a:solidFill>
                  <a:srgbClr val="6B8F78"/>
                </a:solidFill>
              </a:rPr>
              <a:t>  - Автоматизировать всё: сборку, тесты, деплой.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>
                <a:solidFill>
                  <a:srgbClr val="6B8F78"/>
                </a:solidFill>
              </a:rPr>
              <a:t>  - Минимизировать время от кода до продакшена (</a:t>
            </a:r>
            <a:r>
              <a:rPr lang="en-US" sz="1400" dirty="0">
                <a:solidFill>
                  <a:srgbClr val="6B8F78"/>
                </a:solidFill>
              </a:rPr>
              <a:t>Lead Time).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b="1" dirty="0">
                <a:solidFill>
                  <a:srgbClr val="6B8F78"/>
                </a:solidFill>
              </a:rPr>
              <a:t>2. Feedback (</a:t>
            </a:r>
            <a:r>
              <a:rPr lang="ru-RU" sz="1400" b="1" dirty="0">
                <a:solidFill>
                  <a:srgbClr val="6B8F78"/>
                </a:solidFill>
              </a:rPr>
              <a:t>обратная связь)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>
                <a:solidFill>
                  <a:srgbClr val="6B8F78"/>
                </a:solidFill>
              </a:rPr>
              <a:t>  - Встроить мониторинг, логирование, </a:t>
            </a:r>
            <a:r>
              <a:rPr lang="ru-RU" sz="1400" dirty="0" err="1">
                <a:solidFill>
                  <a:srgbClr val="6B8F78"/>
                </a:solidFill>
              </a:rPr>
              <a:t>алерты</a:t>
            </a:r>
            <a:r>
              <a:rPr lang="ru-RU" sz="1400" dirty="0">
                <a:solidFill>
                  <a:srgbClr val="6B8F78"/>
                </a:solidFill>
              </a:rPr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>
                <a:solidFill>
                  <a:srgbClr val="6B8F78"/>
                </a:solidFill>
              </a:rPr>
              <a:t>  - Понимать, что происходит с продуктом сразу после деплоя.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b="1" dirty="0">
                <a:solidFill>
                  <a:srgbClr val="6B8F78"/>
                </a:solidFill>
              </a:rPr>
              <a:t>3. </a:t>
            </a:r>
            <a:r>
              <a:rPr lang="en-US" sz="1400" b="1" dirty="0">
                <a:solidFill>
                  <a:srgbClr val="6B8F78"/>
                </a:solidFill>
              </a:rPr>
              <a:t>Continuous Learning (</a:t>
            </a:r>
            <a:r>
              <a:rPr lang="ru-RU" sz="1400" b="1" dirty="0">
                <a:solidFill>
                  <a:srgbClr val="6B8F78"/>
                </a:solidFill>
              </a:rPr>
              <a:t>непрерывное улучшение)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>
                <a:solidFill>
                  <a:srgbClr val="6B8F78"/>
                </a:solidFill>
              </a:rPr>
              <a:t>  - Улучшение процессов, экспериментирование, </a:t>
            </a:r>
            <a:r>
              <a:rPr lang="en-US" sz="1400" dirty="0">
                <a:solidFill>
                  <a:srgbClr val="6B8F78"/>
                </a:solidFill>
              </a:rPr>
              <a:t>A/B </a:t>
            </a:r>
            <a:r>
              <a:rPr lang="ru-RU" sz="1400" dirty="0">
                <a:solidFill>
                  <a:srgbClr val="6B8F78"/>
                </a:solidFill>
              </a:rPr>
              <a:t>тесты.</a:t>
            </a:r>
          </a:p>
          <a:p>
            <a:endParaRPr lang="ru-UA" sz="1600" dirty="0">
              <a:solidFill>
                <a:srgbClr val="6B8F78"/>
              </a:solidFill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21DE03C-825F-8482-86D6-9356344F6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7568" y="1253331"/>
            <a:ext cx="5181600" cy="4351338"/>
          </a:xfrm>
        </p:spPr>
        <p:txBody>
          <a:bodyPr/>
          <a:lstStyle/>
          <a:p>
            <a:r>
              <a:rPr lang="en-US" sz="1400" dirty="0">
                <a:solidFill>
                  <a:srgbClr val="6B8F78"/>
                </a:solidFill>
              </a:rPr>
              <a:t>🔧 </a:t>
            </a:r>
            <a:r>
              <a:rPr lang="ru-RU" sz="1400" dirty="0">
                <a:solidFill>
                  <a:srgbClr val="6B8F78"/>
                </a:solidFill>
              </a:rPr>
              <a:t>Практики </a:t>
            </a:r>
            <a:r>
              <a:rPr lang="en-US" sz="1400" dirty="0">
                <a:solidFill>
                  <a:srgbClr val="6B8F78"/>
                </a:solidFill>
              </a:rPr>
              <a:t>DevOps (</a:t>
            </a:r>
            <a:r>
              <a:rPr lang="ru-RU" sz="1400" dirty="0">
                <a:solidFill>
                  <a:srgbClr val="6B8F78"/>
                </a:solidFill>
              </a:rPr>
              <a:t>что входит на практике)</a:t>
            </a:r>
            <a:r>
              <a:rPr lang="en-US" sz="1400" dirty="0">
                <a:solidFill>
                  <a:srgbClr val="6B8F78"/>
                </a:solidFill>
              </a:rPr>
              <a:t>:</a:t>
            </a:r>
            <a:endParaRPr lang="ru-RU" sz="1400" dirty="0">
              <a:solidFill>
                <a:srgbClr val="6B8F78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6B8F78"/>
                </a:solidFill>
              </a:rPr>
              <a:t>CI/CD</a:t>
            </a:r>
            <a:r>
              <a:rPr lang="ru-RU" sz="1400" dirty="0">
                <a:solidFill>
                  <a:srgbClr val="6B8F78"/>
                </a:solidFill>
              </a:rPr>
              <a:t> - Непрерывная интеграция и доставка. Каждое изменение может быть автоматически протестировано и выложено.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6B8F78"/>
                </a:solidFill>
              </a:rPr>
              <a:t>Infrastructure as Code (</a:t>
            </a:r>
            <a:r>
              <a:rPr lang="en-US" sz="1400" dirty="0" err="1">
                <a:solidFill>
                  <a:srgbClr val="6B8F78"/>
                </a:solidFill>
              </a:rPr>
              <a:t>IaC</a:t>
            </a:r>
            <a:r>
              <a:rPr lang="en-US" sz="1400" dirty="0">
                <a:solidFill>
                  <a:srgbClr val="6B8F78"/>
                </a:solidFill>
              </a:rPr>
              <a:t>)</a:t>
            </a:r>
            <a:r>
              <a:rPr lang="ru-RU" sz="1400" dirty="0">
                <a:solidFill>
                  <a:srgbClr val="6B8F78"/>
                </a:solidFill>
              </a:rPr>
              <a:t> - Настройка серверов и облаков в виде кода (например, через </a:t>
            </a:r>
            <a:r>
              <a:rPr lang="en-US" sz="1400" dirty="0">
                <a:solidFill>
                  <a:srgbClr val="6B8F78"/>
                </a:solidFill>
              </a:rPr>
              <a:t>Terraform).</a:t>
            </a:r>
            <a:endParaRPr lang="ru-RU" sz="1400" dirty="0">
              <a:solidFill>
                <a:srgbClr val="6B8F78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6B8F78"/>
                </a:solidFill>
              </a:rPr>
              <a:t>Monitoring &amp; Logging</a:t>
            </a:r>
            <a:r>
              <a:rPr lang="ru-RU" sz="1400" dirty="0">
                <a:solidFill>
                  <a:srgbClr val="6B8F78"/>
                </a:solidFill>
              </a:rPr>
              <a:t> - </a:t>
            </a:r>
            <a:r>
              <a:rPr lang="en-US" sz="1400" dirty="0">
                <a:solidFill>
                  <a:srgbClr val="6B8F78"/>
                </a:solidFill>
              </a:rPr>
              <a:t>Prometheus, Grafana, ELK, Sentry — </a:t>
            </a:r>
            <a:r>
              <a:rPr lang="ru-RU" sz="1400" dirty="0">
                <a:solidFill>
                  <a:srgbClr val="6B8F78"/>
                </a:solidFill>
              </a:rPr>
              <a:t>для понимания, что происходит на проде</a:t>
            </a:r>
            <a:r>
              <a:rPr lang="en-US" sz="1400" dirty="0">
                <a:solidFill>
                  <a:srgbClr val="6B8F78"/>
                </a:solidFill>
              </a:rPr>
              <a:t>.</a:t>
            </a:r>
            <a:endParaRPr lang="ru-RU" sz="1400" dirty="0">
              <a:solidFill>
                <a:srgbClr val="6B8F78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rgbClr val="6B8F78"/>
                </a:solidFill>
              </a:rPr>
              <a:t>Автоматическое тестирование - Юнит-тесты, интеграционные, </a:t>
            </a:r>
            <a:r>
              <a:rPr lang="en-US" sz="1400" dirty="0">
                <a:solidFill>
                  <a:srgbClr val="6B8F78"/>
                </a:solidFill>
              </a:rPr>
              <a:t>end-to-end.</a:t>
            </a:r>
            <a:endParaRPr lang="ru-RU" sz="1400" dirty="0">
              <a:solidFill>
                <a:srgbClr val="6B8F78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rgbClr val="6B8F78"/>
                </a:solidFill>
              </a:rPr>
              <a:t>Обратная связь из продакшена - </a:t>
            </a:r>
            <a:r>
              <a:rPr lang="en-US" sz="1400" dirty="0">
                <a:solidFill>
                  <a:srgbClr val="6B8F78"/>
                </a:solidFill>
              </a:rPr>
              <a:t>A/B-</a:t>
            </a:r>
            <a:r>
              <a:rPr lang="ru-RU" sz="1400" dirty="0">
                <a:solidFill>
                  <a:srgbClr val="6B8F78"/>
                </a:solidFill>
              </a:rPr>
              <a:t>тесты, фича-флаги, </a:t>
            </a:r>
            <a:r>
              <a:rPr lang="en-US" sz="1400" dirty="0">
                <a:solidFill>
                  <a:srgbClr val="6B8F78"/>
                </a:solidFill>
              </a:rPr>
              <a:t>canary releases.</a:t>
            </a:r>
            <a:endParaRPr lang="ru-RU" sz="1400" dirty="0">
              <a:solidFill>
                <a:srgbClr val="6B8F78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rgbClr val="6B8F78"/>
                </a:solidFill>
              </a:rPr>
              <a:t>Контейнеризация и </a:t>
            </a:r>
            <a:r>
              <a:rPr lang="ru-RU" sz="1400" dirty="0" err="1">
                <a:solidFill>
                  <a:srgbClr val="6B8F78"/>
                </a:solidFill>
              </a:rPr>
              <a:t>оркестрация</a:t>
            </a:r>
            <a:r>
              <a:rPr lang="ru-RU" sz="1400" dirty="0">
                <a:solidFill>
                  <a:srgbClr val="6B8F78"/>
                </a:solidFill>
              </a:rPr>
              <a:t> - </a:t>
            </a:r>
            <a:r>
              <a:rPr lang="en-US" sz="1400" dirty="0">
                <a:solidFill>
                  <a:srgbClr val="6B8F78"/>
                </a:solidFill>
              </a:rPr>
              <a:t>Docker, Kubernetes, Helm.</a:t>
            </a:r>
            <a:endParaRPr lang="ru-RU" sz="1400" dirty="0">
              <a:solidFill>
                <a:srgbClr val="6B8F78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UA" sz="1400" dirty="0">
              <a:solidFill>
                <a:srgbClr val="6B8F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17951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2482</TotalTime>
  <Words>2472</Words>
  <Application>Microsoft Macintosh PowerPoint</Application>
  <PresentationFormat>Widescreen</PresentationFormat>
  <Paragraphs>276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Arial</vt:lpstr>
      <vt:lpstr>Calibri</vt:lpstr>
      <vt:lpstr>Montserrat</vt:lpstr>
      <vt:lpstr>Wingdings</vt:lpstr>
      <vt:lpstr>Тема Office</vt:lpstr>
      <vt:lpstr>1_Тема Office</vt:lpstr>
      <vt:lpstr>2_Тема Office</vt:lpstr>
      <vt:lpstr>Процесс разработки ПО</vt:lpstr>
      <vt:lpstr>Жизненный цикл разработки ПО (SDLC - Software Development Life Cycle)</vt:lpstr>
      <vt:lpstr>PowerPoint Presentation</vt:lpstr>
      <vt:lpstr>Waterfall (каскадная модель) традиционная методология</vt:lpstr>
      <vt:lpstr>Гибкие методологии (Agile-подход)</vt:lpstr>
      <vt:lpstr>Kanban (метод, практика)</vt:lpstr>
      <vt:lpstr>Extreme Programming (XP) фреймворк/ методология</vt:lpstr>
      <vt:lpstr>Lean (философия, набор принципов)</vt:lpstr>
      <vt:lpstr>DevOps культурный и инженерный подход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Oksana Mishura</dc:creator>
  <cp:lastModifiedBy>Ekaterina Laptyuhova</cp:lastModifiedBy>
  <cp:revision>13</cp:revision>
  <dcterms:created xsi:type="dcterms:W3CDTF">2025-05-21T13:16:37Z</dcterms:created>
  <dcterms:modified xsi:type="dcterms:W3CDTF">2025-06-01T16:38:33Z</dcterms:modified>
</cp:coreProperties>
</file>

<file path=docProps/thumbnail.jpeg>
</file>